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6"/>
  </p:notesMasterIdLst>
  <p:handoutMasterIdLst>
    <p:handoutMasterId r:id="rId27"/>
  </p:handoutMasterIdLst>
  <p:sldIdLst>
    <p:sldId id="303" r:id="rId5"/>
    <p:sldId id="333" r:id="rId6"/>
    <p:sldId id="339" r:id="rId7"/>
    <p:sldId id="320" r:id="rId8"/>
    <p:sldId id="338" r:id="rId9"/>
    <p:sldId id="324" r:id="rId10"/>
    <p:sldId id="325" r:id="rId11"/>
    <p:sldId id="307" r:id="rId12"/>
    <p:sldId id="327" r:id="rId13"/>
    <p:sldId id="309" r:id="rId14"/>
    <p:sldId id="332" r:id="rId15"/>
    <p:sldId id="335" r:id="rId16"/>
    <p:sldId id="331" r:id="rId17"/>
    <p:sldId id="337" r:id="rId18"/>
    <p:sldId id="329" r:id="rId19"/>
    <p:sldId id="311" r:id="rId20"/>
    <p:sldId id="328" r:id="rId21"/>
    <p:sldId id="323" r:id="rId22"/>
    <p:sldId id="313" r:id="rId23"/>
    <p:sldId id="330" r:id="rId24"/>
    <p:sldId id="336" r:id="rId2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23" autoAdjust="0"/>
    <p:restoredTop sz="93979" autoAdjust="0"/>
  </p:normalViewPr>
  <p:slideViewPr>
    <p:cSldViewPr snapToGrid="0">
      <p:cViewPr varScale="1">
        <p:scale>
          <a:sx n="152" d="100"/>
          <a:sy n="152" d="100"/>
        </p:scale>
        <p:origin x="1602"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Thomas Tovinger" userId="d52090d9-82c6-45ae-b052-95c46e96cc30" providerId="ADAL" clId="{C862967E-3062-4005-97E8-8B9D3557CDE6}"/>
    <pc:docChg chg="modSld">
      <pc:chgData name="Thomas Tovinger" userId="d52090d9-82c6-45ae-b052-95c46e96cc30" providerId="ADAL" clId="{C862967E-3062-4005-97E8-8B9D3557CDE6}" dt="2023-01-24T16:08:15.390" v="1" actId="20577"/>
      <pc:docMkLst>
        <pc:docMk/>
      </pc:docMkLst>
      <pc:sldChg chg="modSp mod">
        <pc:chgData name="Thomas Tovinger" userId="d52090d9-82c6-45ae-b052-95c46e96cc30" providerId="ADAL" clId="{C862967E-3062-4005-97E8-8B9D3557CDE6}" dt="2023-01-24T16:08:15.390" v="1" actId="20577"/>
        <pc:sldMkLst>
          <pc:docMk/>
          <pc:sldMk cId="0" sldId="303"/>
        </pc:sldMkLst>
        <pc:spChg chg="mod">
          <ac:chgData name="Thomas Tovinger" userId="d52090d9-82c6-45ae-b052-95c46e96cc30" providerId="ADAL" clId="{C862967E-3062-4005-97E8-8B9D3557CDE6}" dt="2023-01-24T16:08:15.390" v="1" actId="20577"/>
          <ac:spMkLst>
            <pc:docMk/>
            <pc:sldMk cId="0" sldId="303"/>
            <ac:spMk id="5123" creationId="{DF018147-2912-4BF3-BB72-2E9217F826DB}"/>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1/24/2023</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1/24/2023</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6</a:t>
            </a:fld>
            <a:endParaRPr lang="en-GB" altLang="en-US" dirty="0"/>
          </a:p>
        </p:txBody>
      </p:sp>
    </p:spTree>
    <p:extLst>
      <p:ext uri="{BB962C8B-B14F-4D97-AF65-F5344CB8AC3E}">
        <p14:creationId xmlns:p14="http://schemas.microsoft.com/office/powerpoint/2010/main" val="31504562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9</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10</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13</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14</a:t>
            </a:fld>
            <a:endParaRPr lang="en-GB" altLang="en-US" dirty="0"/>
          </a:p>
        </p:txBody>
      </p:sp>
    </p:spTree>
    <p:extLst>
      <p:ext uri="{BB962C8B-B14F-4D97-AF65-F5344CB8AC3E}">
        <p14:creationId xmlns:p14="http://schemas.microsoft.com/office/powerpoint/2010/main" val="32597774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18</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t>SA5#146Bis-e E-meeting 16-19 January 2023</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z="1000" spc="300" dirty="0"/>
              <a:t>SA5#146Bis-e E-meeting 16-19 January 2023</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2023</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Information/Working_Procedures/3GPP_WP.ht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600456" y="3429000"/>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SA5#146Bis-e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S5-231147</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provided in the “</a:t>
            </a:r>
            <a:r>
              <a:rPr lang="en-US" altLang="en-US" sz="1600" dirty="0" err="1"/>
              <a:t>AgendaWithTdocAllocation</a:t>
            </a:r>
            <a:r>
              <a:rPr lang="en-GB" altLang="zh-CN" sz="1600" dirty="0">
                <a:ea typeface="宋体" panose="02010600030101010101" pitchFamily="2" charset="-122"/>
              </a:rPr>
              <a:t>” and the OAM chair notes, and for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cs typeface="Arial" panose="020B0604020202020204" pitchFamily="34" charset="0"/>
              </a:rPr>
              <a:t>/</a:t>
            </a:r>
            <a:r>
              <a:rPr lang="en-GB" altLang="en-US" sz="1600" dirty="0" err="1">
                <a:solidFill>
                  <a:srgbClr val="000000"/>
                </a:solidFill>
                <a:cs typeface="Arial" panose="020B0604020202020204" pitchFamily="34" charset="0"/>
              </a:rPr>
              <a:t>tsg_sa</a:t>
            </a:r>
            <a:r>
              <a:rPr lang="en-GB" altLang="en-US" sz="1600" dirty="0">
                <a:solidFill>
                  <a:srgbClr val="000000"/>
                </a:solidFill>
                <a:cs typeface="Arial" panose="020B0604020202020204" pitchFamily="34" charset="0"/>
              </a:rPr>
              <a:t>/WG5_TM/&lt;meeting#&gt;/Inbox/Drafts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highlight>
                  <a:srgbClr val="FFFF00"/>
                </a:highlight>
              </a:rPr>
              <a:t>Revisions of Tdocs submitted before the meeting start: </a:t>
            </a:r>
            <a:r>
              <a:rPr lang="en-US" altLang="en-US" sz="1600" dirty="0">
                <a:highlight>
                  <a:srgbClr val="FFFF00"/>
                </a:highlight>
              </a:rPr>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highlight>
                  <a:srgbClr val="FFFF00"/>
                </a:highlight>
              </a:rPr>
              <a:t>Revisions of new Tdocs created during the meeting, or late Tdocs which were not </a:t>
            </a:r>
            <a:r>
              <a:rPr lang="en-GB" altLang="en-US" sz="1600" b="1" dirty="0">
                <a:highlight>
                  <a:srgbClr val="FFFF00"/>
                </a:highlight>
              </a:rPr>
              <a:t>submitted</a:t>
            </a:r>
            <a:r>
              <a:rPr lang="en-US" altLang="en-US" sz="1600" b="1" dirty="0">
                <a:highlight>
                  <a:srgbClr val="FFFF00"/>
                </a:highlight>
              </a:rPr>
              <a:t> before meeting start:</a:t>
            </a:r>
            <a:r>
              <a:rPr lang="en-US" altLang="en-US" sz="1600" dirty="0">
                <a:highlight>
                  <a:srgbClr val="FFFF00"/>
                </a:highlight>
              </a:rPr>
              <a:t> Use xxxd1/d2 etc., and the same Tdoc# shall be used for the final version.</a:t>
            </a:r>
          </a:p>
          <a:p>
            <a:pPr lvl="3">
              <a:defRPr/>
            </a:pPr>
            <a:r>
              <a:rPr lang="en-US" altLang="en-US" sz="1600" dirty="0">
                <a:highlight>
                  <a:srgbClr val="FFFF00"/>
                </a:highlight>
              </a:rPr>
              <a:t>Please indicate revision status in the form “Revision status: S5-221100rev3” at the </a:t>
            </a:r>
            <a:r>
              <a:rPr lang="en-GB" sz="1600" dirty="0">
                <a:highlight>
                  <a:srgbClr val="FFFF00"/>
                </a:highlight>
              </a:rPr>
              <a:t>top of the email if a tdoc has been revised, as well as in the comments table.</a:t>
            </a:r>
            <a:endParaRPr lang="en-US" altLang="en-US" sz="1600" dirty="0">
              <a:highlight>
                <a:srgbClr val="FFFF00"/>
              </a:highlight>
            </a:endParaRP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89637" y="1370012"/>
            <a:ext cx="8693664" cy="5487988"/>
          </a:xfrm>
        </p:spPr>
        <p:txBody>
          <a:bodyPr/>
          <a:lstStyle/>
          <a:p>
            <a:pPr lvl="3">
              <a:defRPr/>
            </a:pPr>
            <a:r>
              <a:rPr lang="en-GB" sz="1600" b="1" dirty="0">
                <a:highlight>
                  <a:srgbClr val="FFFF00"/>
                </a:highlight>
              </a:rPr>
              <a:t>New tdocs created during the meeting should always get a new separate thread,</a:t>
            </a:r>
            <a:r>
              <a:rPr lang="en-GB" sz="1600" dirty="0"/>
              <a:t> even if they relate to an existing tdoc group, to avoid renaming the thread title and risk for parallel forks </a:t>
            </a:r>
            <a:r>
              <a:rPr lang="en-GB" sz="1600" b="1" dirty="0"/>
              <a:t>– except in the following case: </a:t>
            </a:r>
            <a:r>
              <a:rPr lang="en-GB" sz="1600" dirty="0"/>
              <a:t>If one ore more new mirror CRs are created during the meeting, they shall be merged in the same thread as the original Cat-F CR, as all the technical comments should be the same for all “mirrors”.</a:t>
            </a:r>
          </a:p>
          <a:p>
            <a:pPr lvl="3">
              <a:defRPr/>
            </a:pPr>
            <a:r>
              <a:rPr lang="en-GB" altLang="en-US" sz="1600" b="1" dirty="0"/>
              <a:t>If two Tdocs are merged, e.g. xx1 merged into xx2,</a:t>
            </a:r>
            <a:r>
              <a:rPr lang="en-GB" altLang="en-US" sz="1600" dirty="0"/>
              <a:t> </a:t>
            </a:r>
            <a:r>
              <a:rPr lang="en-GB" altLang="en-US" sz="1600" b="1" dirty="0"/>
              <a:t>the status of xx1 shall be recorded as “merged in revision of xx2”</a:t>
            </a:r>
            <a:r>
              <a:rPr lang="en-GB" altLang="en-US" sz="1600" dirty="0"/>
              <a:t> (as the final tdoc# for the merged document is not known at the time of merge). </a:t>
            </a:r>
            <a:r>
              <a:rPr lang="en-US" altLang="en-US" sz="1600" dirty="0"/>
              <a:t>I</a:t>
            </a:r>
            <a:r>
              <a:rPr lang="en-US" sz="1600" dirty="0"/>
              <a:t>f the merged tdoc revision of xx2 is not agreed/approved, this anyway needs be allocated a tdoc# which will have the “Noted/not pursued” status.</a:t>
            </a:r>
          </a:p>
          <a:p>
            <a:pPr lvl="3">
              <a:defRPr/>
            </a:pPr>
            <a:r>
              <a:rPr lang="en-GB" sz="1600" b="1" dirty="0"/>
              <a:t>Thread names when moving tdoc(s) to another agenda item</a:t>
            </a:r>
            <a:r>
              <a:rPr lang="en-GB" sz="1600" dirty="0"/>
              <a:t> during the meeting</a:t>
            </a:r>
            <a:r>
              <a:rPr lang="en-US" sz="1600" dirty="0"/>
              <a:t>:</a:t>
            </a:r>
          </a:p>
          <a:p>
            <a:pPr lvl="4">
              <a:defRPr/>
            </a:pPr>
            <a:r>
              <a:rPr lang="en-US" sz="1400" dirty="0">
                <a:effectLst/>
                <a:latin typeface="Calibri" panose="020F0502020204030204" pitchFamily="34" charset="0"/>
                <a:ea typeface="Calibri" panose="020F0502020204030204" pitchFamily="34" charset="0"/>
                <a:cs typeface="Calibri" panose="020F0502020204030204" pitchFamily="34" charset="0"/>
              </a:rPr>
              <a:t>Create new individual thread(s) for the moved tdoc(s) under the correct agenda item. Announce the move in the new thread(s) and i</a:t>
            </a:r>
            <a:r>
              <a:rPr lang="en-US" sz="1400" dirty="0">
                <a:latin typeface="Calibri" panose="020F0502020204030204" pitchFamily="34" charset="0"/>
                <a:cs typeface="Calibri" panose="020F0502020204030204" pitchFamily="34" charset="0"/>
              </a:rPr>
              <a:t>nclude the comments from the original thread in the new thread table(s).</a:t>
            </a:r>
            <a:endParaRPr lang="en-US" sz="1400" dirty="0">
              <a:latin typeface="Calibri" panose="020F0502020204030204" pitchFamily="34" charset="0"/>
              <a:ea typeface="Calibri" panose="020F0502020204030204" pitchFamily="34" charset="0"/>
              <a:cs typeface="Arial" panose="020B0604020202020204" pitchFamily="34" charset="0"/>
            </a:endParaRPr>
          </a:p>
          <a:p>
            <a:pPr lvl="4">
              <a:defRPr/>
            </a:pPr>
            <a:r>
              <a:rPr lang="en-US" sz="1400" dirty="0">
                <a:latin typeface="Calibri" panose="020F0502020204030204" pitchFamily="34" charset="0"/>
                <a:cs typeface="Calibri" panose="020F0502020204030204" pitchFamily="34" charset="0"/>
              </a:rPr>
              <a:t>Discontinue </a:t>
            </a:r>
            <a:r>
              <a:rPr lang="en-US" sz="1400" dirty="0">
                <a:effectLst/>
                <a:latin typeface="Calibri" panose="020F0502020204030204" pitchFamily="34" charset="0"/>
                <a:ea typeface="Calibri" panose="020F0502020204030204" pitchFamily="34" charset="0"/>
                <a:cs typeface="Calibri" panose="020F0502020204030204" pitchFamily="34" charset="0"/>
              </a:rPr>
              <a:t>the moved tdoc(s)</a:t>
            </a:r>
            <a:r>
              <a:rPr lang="en-US" sz="1400" dirty="0">
                <a:latin typeface="Calibri" panose="020F0502020204030204" pitchFamily="34" charset="0"/>
                <a:cs typeface="Calibri" panose="020F0502020204030204" pitchFamily="34" charset="0"/>
              </a:rPr>
              <a:t> from the old thread (send announcement that comments on them should be sent on the new individual threads). No renaming of the old thread to avoid parallel forks, but no new comments on the moved </a:t>
            </a:r>
            <a:r>
              <a:rPr lang="en-US" sz="1400" dirty="0">
                <a:effectLst/>
                <a:latin typeface="Calibri" panose="020F0502020204030204" pitchFamily="34" charset="0"/>
                <a:ea typeface="Calibri" panose="020F0502020204030204" pitchFamily="34" charset="0"/>
                <a:cs typeface="Calibri" panose="020F0502020204030204" pitchFamily="34" charset="0"/>
              </a:rPr>
              <a:t>tdoc(s)</a:t>
            </a:r>
            <a:r>
              <a:rPr lang="en-US" sz="1400" dirty="0">
                <a:latin typeface="Calibri" panose="020F0502020204030204" pitchFamily="34" charset="0"/>
                <a:cs typeface="Calibri" panose="020F0502020204030204" pitchFamily="34" charset="0"/>
              </a:rPr>
              <a:t> shall be sent in that thread. </a:t>
            </a:r>
            <a:endParaRPr lang="en-GB" sz="1400" dirty="0">
              <a:latin typeface="Calibri" panose="020F0502020204030204" pitchFamily="34" charset="0"/>
              <a:cs typeface="Calibri" panose="020F0502020204030204" pitchFamily="34" charset="0"/>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8" name="矩形 7"/>
          <p:cNvSpPr/>
          <p:nvPr/>
        </p:nvSpPr>
        <p:spPr>
          <a:xfrm>
            <a:off x="181865" y="1047383"/>
            <a:ext cx="8566350" cy="3871829"/>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a:p>
            <a:pPr marL="685800" lvl="1" indent="-228600">
              <a:spcBef>
                <a:spcPct val="20000"/>
              </a:spcBef>
              <a:buFont typeface="Arial" panose="020B0604020202020204" pitchFamily="34" charset="0"/>
              <a:buChar char="–"/>
              <a:defRPr/>
            </a:pPr>
            <a:r>
              <a:rPr lang="en-US" altLang="zh-CN" sz="1400" b="1" kern="0" dirty="0">
                <a:latin typeface="Calibri"/>
              </a:rPr>
              <a:t>Tags: </a:t>
            </a:r>
            <a:r>
              <a:rPr lang="en-US" altLang="zh-CN" sz="1400" kern="0" dirty="0">
                <a:latin typeface="Calibri"/>
              </a:rPr>
              <a:t>To be able to find new comments among earlier ones, please start each comment with a tag like [&lt;Company&gt;&lt;Date&gt;]. If more than one delegate per company is commenting, you may add the delegate’s signature, and if more than one comment per day, add a sequence number after the date like “0925-2”.</a:t>
            </a:r>
          </a:p>
        </p:txBody>
      </p:sp>
    </p:spTree>
    <p:extLst>
      <p:ext uri="{BB962C8B-B14F-4D97-AF65-F5344CB8AC3E}">
        <p14:creationId xmlns:p14="http://schemas.microsoft.com/office/powerpoint/2010/main" val="240454621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(7)</a:t>
            </a:r>
            <a:endParaRPr lang="zh-CN" altLang="en-US" dirty="0"/>
          </a:p>
        </p:txBody>
      </p:sp>
      <p:sp>
        <p:nvSpPr>
          <p:cNvPr id="4" name="矩形 3"/>
          <p:cNvSpPr/>
          <p:nvPr/>
        </p:nvSpPr>
        <p:spPr>
          <a:xfrm>
            <a:off x="442152" y="1115563"/>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extLst>
              <p:ext uri="{D42A27DB-BD31-4B8C-83A1-F6EECF244321}">
                <p14:modId xmlns:p14="http://schemas.microsoft.com/office/powerpoint/2010/main" val="1990154371"/>
              </p:ext>
            </p:extLst>
          </p:nvPr>
        </p:nvGraphicFramePr>
        <p:xfrm>
          <a:off x="551751" y="1708605"/>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8138" y="1468440"/>
            <a:ext cx="46057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&lt;Tdoc-1&gt; &lt;Title&gt; &lt;(Source)&gt;:</a:t>
            </a:r>
            <a:endParaRPr kumimoji="0" lang="en-GB" altLang="en-US" sz="400" b="0" i="0" u="none" strike="noStrike" cap="none" normalizeH="0" baseline="0" dirty="0">
              <a:ln>
                <a:noFill/>
              </a:ln>
              <a:solidFill>
                <a:srgbClr val="FF0000"/>
              </a:solidFill>
              <a:effectLst/>
              <a:highlight>
                <a:srgbClr val="FFFF00"/>
              </a:highlight>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50382" y="2625593"/>
            <a:ext cx="53226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solidFill>
                  <a:srgbClr val="FF0000"/>
                </a:solidFill>
                <a:highlight>
                  <a:srgbClr val="FFFF00"/>
                </a:highlight>
              </a:rPr>
              <a:t>&lt;Tdoc-2&gt; &lt;Title&gt; &lt;(Source)&gt;:</a:t>
            </a:r>
            <a:endParaRPr kumimoji="0" lang="en-GB" altLang="en-US" sz="400" b="0" i="0" u="none" strike="noStrike" cap="none" normalizeH="0" baseline="0" dirty="0">
              <a:ln>
                <a:noFill/>
              </a:ln>
              <a:effectLst/>
              <a:highlight>
                <a:srgbClr val="FFFF00"/>
              </a:highlight>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extLst>
              <p:ext uri="{D42A27DB-BD31-4B8C-83A1-F6EECF244321}">
                <p14:modId xmlns:p14="http://schemas.microsoft.com/office/powerpoint/2010/main" val="61861082"/>
              </p:ext>
            </p:extLst>
          </p:nvPr>
        </p:nvGraphicFramePr>
        <p:xfrm>
          <a:off x="551751" y="287181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412962875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(8)</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and decision process</a:t>
            </a:r>
            <a:endParaRPr lang="en-GB" altLang="en-US" sz="1800" dirty="0"/>
          </a:p>
          <a:p>
            <a:pPr lvl="3">
              <a:defRPr/>
            </a:pPr>
            <a:r>
              <a:rPr lang="en-GB" sz="1600" dirty="0"/>
              <a:t>The </a:t>
            </a:r>
            <a:r>
              <a:rPr lang="en-GB" sz="1600" b="1" dirty="0"/>
              <a:t>tdoc</a:t>
            </a:r>
            <a:r>
              <a:rPr lang="en-GB" sz="1600" dirty="0"/>
              <a:t> </a:t>
            </a:r>
            <a:r>
              <a:rPr lang="en-GB" sz="1600" b="1" dirty="0"/>
              <a:t>author</a:t>
            </a:r>
            <a:r>
              <a:rPr lang="en-GB" sz="1600" dirty="0"/>
              <a:t> coordinates the discussions and seeks </a:t>
            </a:r>
            <a:r>
              <a:rPr lang="en-US" sz="1600" dirty="0"/>
              <a:t>consensus</a:t>
            </a:r>
            <a:r>
              <a:rPr lang="en-GB" sz="1600" dirty="0"/>
              <a:t>. This may be for a single Tdoc thread or a package of grouped Tdocs (in which case the author needs to coordinate with the other authors in that group).</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t>Conclusions will </a:t>
            </a:r>
            <a:r>
              <a:rPr lang="en-GB" sz="1600" b="1" u="sng" dirty="0"/>
              <a:t>not</a:t>
            </a:r>
            <a:r>
              <a:rPr lang="en-GB" sz="1600" b="1" dirty="0"/>
              <a:t> be declared in each thread but be shown in intermediate and final distributions of the “OAM chair notes” (also including </a:t>
            </a:r>
            <a:r>
              <a:rPr lang="en-GB" altLang="en-US" sz="1600" b="1" dirty="0"/>
              <a:t>agenda 2-5) </a:t>
            </a:r>
            <a:r>
              <a:rPr lang="en-GB" sz="1600" b="1" dirty="0"/>
              <a:t> and the “CH Agenda &amp; Time plan”. </a:t>
            </a:r>
          </a:p>
          <a:p>
            <a:pPr lvl="3">
              <a:defRPr/>
            </a:pPr>
            <a:r>
              <a:rPr lang="en-SE" sz="1600" dirty="0">
                <a:highlight>
                  <a:srgbClr val="00FFFF"/>
                </a:highlight>
              </a:rPr>
              <a:t>Final d</a:t>
            </a:r>
            <a:r>
              <a:rPr lang="en-US" sz="1600" dirty="0" err="1">
                <a:highlight>
                  <a:srgbClr val="00FFFF"/>
                </a:highlight>
              </a:rPr>
              <a:t>ecisions</a:t>
            </a:r>
            <a:r>
              <a:rPr lang="en-US" sz="1600" dirty="0">
                <a:highlight>
                  <a:srgbClr val="00FFFF"/>
                </a:highlight>
              </a:rPr>
              <a:t> are only taken in the closing plenary</a:t>
            </a:r>
            <a:endParaRPr lang="en-GB" sz="1600" dirty="0">
              <a:highlight>
                <a:srgbClr val="00FFFF"/>
              </a:highlight>
            </a:endParaRPr>
          </a:p>
          <a:p>
            <a:pPr marL="1371600" lvl="3" indent="0">
              <a:buNone/>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5" y="1089414"/>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r>
              <a:rPr lang="en-GB" altLang="en-US" sz="1600" dirty="0">
                <a:highlight>
                  <a:srgbClr val="00FFFF"/>
                </a:highlight>
              </a:rPr>
              <a:t> See the table in slide 3.</a:t>
            </a:r>
          </a:p>
          <a:p>
            <a:pPr lvl="3"/>
            <a:r>
              <a:rPr lang="en-GB" altLang="en-US" sz="1600" dirty="0"/>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preliminary agreement for the way forward.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(10)</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48951" y="1029861"/>
            <a:ext cx="7368255" cy="5491162"/>
          </a:xfrm>
        </p:spPr>
        <p:txBody>
          <a:bodyPr/>
          <a:lstStyle/>
          <a:p>
            <a:pPr lvl="1"/>
            <a:r>
              <a:rPr lang="en-GB" altLang="en-US" sz="1800" b="1" dirty="0"/>
              <a:t>Opening SA5 plenary (conf. call; </a:t>
            </a:r>
            <a:r>
              <a:rPr lang="en-GB" sz="1800" b="1" dirty="0"/>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p>
          <a:p>
            <a:pPr lvl="1"/>
            <a:r>
              <a:rPr lang="en-GB" altLang="en-US" sz="1800" b="1" dirty="0"/>
              <a:t>Closing SA5 plenary (conf. call; </a:t>
            </a:r>
            <a:r>
              <a:rPr lang="en-GB" sz="1800" b="1" dirty="0"/>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 (</a:t>
            </a:r>
            <a:r>
              <a:rPr lang="en-GB" altLang="en-US" sz="1600" dirty="0"/>
              <a:t>Note 2</a:t>
            </a:r>
            <a:r>
              <a:rPr lang="en-US" altLang="en-US" sz="1600" dirty="0"/>
              <a:t>)</a:t>
            </a:r>
          </a:p>
          <a:p>
            <a:pPr lvl="3"/>
            <a:r>
              <a:rPr lang="en-GB" altLang="en-US" sz="1600" dirty="0"/>
              <a:t>SA5 </a:t>
            </a:r>
            <a:r>
              <a:rPr lang="en-US" altLang="en-US" sz="1600" dirty="0"/>
              <a:t>a</a:t>
            </a:r>
            <a:r>
              <a:rPr lang="en-US" sz="1600" dirty="0"/>
              <a:t>genda item (2.x-5.x)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dirty="0"/>
              <a:t>OAM </a:t>
            </a:r>
            <a:r>
              <a:rPr lang="en-US" altLang="en-US" sz="1600" dirty="0"/>
              <a:t>a</a:t>
            </a:r>
            <a:r>
              <a:rPr lang="en-US" sz="1600" dirty="0"/>
              <a:t>genda item (6.x) </a:t>
            </a:r>
            <a:r>
              <a:rPr lang="en-GB" sz="1600" dirty="0"/>
              <a:t>conclusions confirmation</a:t>
            </a:r>
            <a:r>
              <a:rPr lang="en-US" altLang="en-US" sz="1600" dirty="0"/>
              <a:t> (</a:t>
            </a:r>
            <a:r>
              <a:rPr lang="en-GB" altLang="en-US" sz="1600" dirty="0"/>
              <a:t>Note 2</a:t>
            </a:r>
            <a:r>
              <a:rPr lang="en-US" altLang="en-US" sz="1600" dirty="0"/>
              <a:t>) </a:t>
            </a:r>
          </a:p>
          <a:p>
            <a:pPr lvl="3"/>
            <a:r>
              <a:rPr lang="en-GB" altLang="en-US" sz="1600" b="1" dirty="0"/>
              <a:t>Note 1: </a:t>
            </a:r>
            <a:r>
              <a:rPr lang="en-GB" altLang="en-US" sz="1600" dirty="0"/>
              <a:t>Reporting the status and completion rate of each WI/SI in OAM and CH, as well as updating the target date if needed, will be done offline by the rapporteurs and leaders after the meeting </a:t>
            </a:r>
            <a:r>
              <a:rPr lang="en-GB" altLang="en-US" sz="1600" dirty="0">
                <a:highlight>
                  <a:srgbClr val="00FFFF"/>
                </a:highlight>
              </a:rPr>
              <a:t>(proposals for agreement by the WG). </a:t>
            </a:r>
            <a:r>
              <a:rPr lang="en-US" altLang="en-US" sz="1600" dirty="0">
                <a:highlight>
                  <a:srgbClr val="00FFFF"/>
                </a:highlight>
              </a:rPr>
              <a:t>T</a:t>
            </a:r>
            <a:r>
              <a:rPr lang="en-US" sz="1600" dirty="0">
                <a:highlight>
                  <a:srgbClr val="00FFFF"/>
                </a:highlight>
              </a:rPr>
              <a:t>he finally agreed progress is reported in the OAM/CH exec reports and the SA5 report to SA.</a:t>
            </a:r>
            <a:endParaRPr lang="en-GB" altLang="en-US" sz="1600" dirty="0">
              <a:highlight>
                <a:srgbClr val="00FFFF"/>
              </a:highlight>
            </a:endParaRPr>
          </a:p>
          <a:p>
            <a:pPr lvl="3"/>
            <a:r>
              <a:rPr lang="en-GB" altLang="en-US" sz="1600" b="1" dirty="0"/>
              <a:t>Note 2:</a:t>
            </a:r>
            <a:r>
              <a:rPr lang="en-GB" altLang="en-US" sz="1600" dirty="0"/>
              <a:t> Correcting any errors in the conclusions and possibly agree some editorial updates.</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b="1" dirty="0"/>
              <a:t>The VC </a:t>
            </a:r>
            <a:r>
              <a:rPr lang="en-US" sz="1600" b="1" dirty="0">
                <a:highlight>
                  <a:srgbClr val="00FFFF"/>
                </a:highlight>
              </a:rPr>
              <a:t>/ CH SWG chair </a:t>
            </a:r>
            <a:r>
              <a:rPr lang="en-GB" altLang="en-US" sz="1600" b="1" dirty="0"/>
              <a:t>will provide an updated version of the “</a:t>
            </a:r>
            <a:r>
              <a:rPr lang="en-US" altLang="en-US" sz="1600" b="1" dirty="0"/>
              <a:t>CH Agenda and Time Plan”</a:t>
            </a:r>
            <a:r>
              <a:rPr lang="en-US" altLang="en-US" sz="1600" dirty="0"/>
              <a:t>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highlight>
                  <a:srgbClr val="00FFFF"/>
                </a:highlight>
              </a:rPr>
              <a:t>Location: &lt;meeting folder&gt;/ Inbox/Drafts.</a:t>
            </a:r>
            <a:endParaRPr lang="en-GB" altLang="en-US" sz="1600" dirty="0">
              <a:highlight>
                <a:srgbClr val="00FFFF"/>
              </a:highlight>
            </a:endParaRPr>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Tdocs will be allocated by the VC and the author shall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 </a:t>
            </a:r>
            <a:r>
              <a:rPr lang="en-US" sz="1600" b="1" dirty="0">
                <a:highlight>
                  <a:srgbClr val="00FFFF"/>
                </a:highlight>
              </a:rPr>
              <a:t>and one of the VCs</a:t>
            </a:r>
            <a:r>
              <a:rPr lang="en-GB" sz="1600" b="1" dirty="0"/>
              <a:t> will </a:t>
            </a:r>
            <a:r>
              <a:rPr lang="en-US" sz="1600" b="1" dirty="0"/>
              <a:t>daily </a:t>
            </a:r>
            <a:r>
              <a:rPr lang="en-GB" sz="1600" b="1" dirty="0"/>
              <a:t>capture </a:t>
            </a:r>
            <a:r>
              <a:rPr lang="en-US" sz="1600" b="1" dirty="0"/>
              <a:t>a high-level summary of the status </a:t>
            </a:r>
            <a:r>
              <a:rPr lang="en-US" sz="1600" dirty="0"/>
              <a:t>(e.g. ongoing discussion, any </a:t>
            </a:r>
            <a:r>
              <a:rPr lang="en-US" sz="1600" dirty="0" err="1"/>
              <a:t>prel</a:t>
            </a:r>
            <a:r>
              <a:rPr lang="en-US" sz="1600" dirty="0"/>
              <a:t>. agreements, no comments for X days since last revision) </a:t>
            </a:r>
            <a:r>
              <a:rPr lang="en-GB" sz="1600" b="1" dirty="0"/>
              <a:t> in </a:t>
            </a:r>
            <a:r>
              <a:rPr lang="sv-SE" sz="1600" b="1" dirty="0"/>
              <a:t>the ”</a:t>
            </a:r>
            <a:r>
              <a:rPr lang="en-GB" sz="1600" b="1" dirty="0"/>
              <a:t>OAM chair notes</a:t>
            </a:r>
            <a:r>
              <a:rPr lang="sv-SE" sz="1600" b="1" dirty="0"/>
              <a:t>” </a:t>
            </a:r>
            <a:r>
              <a:rPr lang="sv-SE" sz="1600" dirty="0" err="1"/>
              <a:t>document</a:t>
            </a:r>
            <a:r>
              <a:rPr lang="en-GB" sz="1600" dirty="0"/>
              <a:t>. </a:t>
            </a:r>
            <a:r>
              <a:rPr lang="en-GB" sz="1600" dirty="0">
                <a:highlight>
                  <a:srgbClr val="00FFFF"/>
                </a:highlight>
              </a:rPr>
              <a:t>Location: &lt;meeting folder&gt;/Inbox/Drafts</a:t>
            </a:r>
            <a:r>
              <a:rPr lang="en-GB" sz="1600" dirty="0"/>
              <a:t>. </a:t>
            </a:r>
            <a:r>
              <a:rPr lang="en-GB" sz="1600" dirty="0">
                <a:highlight>
                  <a:srgbClr val="00FFFF"/>
                </a:highlight>
              </a:rPr>
              <a:t>This document also covers SA5-level tdoc notes</a:t>
            </a:r>
            <a:r>
              <a:rPr lang="en-GB" sz="1600" dirty="0"/>
              <a:t> and will also capture </a:t>
            </a:r>
            <a:r>
              <a:rPr lang="en-GB" altLang="en-US" sz="1600" dirty="0"/>
              <a:t>all conclusions. </a:t>
            </a:r>
            <a:r>
              <a:rPr lang="en-GB" sz="1600" dirty="0"/>
              <a:t>Final version shall be uploaded before the closing plenary, and it may then be updated to capture decisions at the closing plenary.</a:t>
            </a:r>
          </a:p>
          <a:p>
            <a:pPr lvl="3">
              <a:defRPr/>
            </a:pPr>
            <a:r>
              <a:rPr lang="en-US" sz="1600" b="1" dirty="0"/>
              <a:t>Collection of </a:t>
            </a:r>
            <a:r>
              <a:rPr lang="en-US" sz="1600" b="1" dirty="0" err="1"/>
              <a:t>prel</a:t>
            </a:r>
            <a:r>
              <a:rPr lang="en-US" sz="1600" b="1" dirty="0"/>
              <a:t>. agreements or </a:t>
            </a:r>
            <a:r>
              <a:rPr lang="en-US" altLang="zh-CN" sz="1600" b="1" dirty="0"/>
              <a:t>potential </a:t>
            </a:r>
            <a:r>
              <a:rPr lang="en-US" sz="1600" b="1" dirty="0"/>
              <a:t>way forward options</a:t>
            </a:r>
            <a:r>
              <a:rPr lang="en-US" sz="1600" dirty="0"/>
              <a:t> could be sent by the authors to the exploder, to be captured in the chair notes. Preliminary agreements made in conf. calls are also captured in the chair notes.</a:t>
            </a:r>
          </a:p>
          <a:p>
            <a:pPr lvl="3">
              <a:defRPr/>
            </a:pPr>
            <a:r>
              <a:rPr lang="en-GB" altLang="en-US" sz="1600" b="1" dirty="0"/>
              <a:t>The Chair/VC will give out a new Tdoc# for each ‘revised and agreed’ Tdoc (unless it was created during the meeting).</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(1)</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p>
          <a:p>
            <a:pPr lvl="1"/>
            <a:endParaRPr lang="en-GB" sz="1200" dirty="0">
              <a:highlight>
                <a:srgbClr val="00FFFF"/>
              </a:highlight>
            </a:endParaRPr>
          </a:p>
        </p:txBody>
      </p:sp>
    </p:spTree>
    <p:extLst>
      <p:ext uri="{BB962C8B-B14F-4D97-AF65-F5344CB8AC3E}">
        <p14:creationId xmlns:p14="http://schemas.microsoft.com/office/powerpoint/2010/main" val="456156298"/>
      </p:ext>
    </p:extLst>
  </p:cSld>
  <p:clrMapOvr>
    <a:masterClrMapping/>
  </p:clrMapOvr>
  <p:transition spd="slow"/>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78245" y="263441"/>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61916"/>
            <a:ext cx="8388350" cy="5487988"/>
          </a:xfrm>
        </p:spPr>
        <p:txBody>
          <a:bodyPr/>
          <a:lstStyle/>
          <a:p>
            <a:pPr lvl="2">
              <a:defRPr/>
            </a:pPr>
            <a:r>
              <a:rPr lang="en-GB" altLang="en-US" sz="1800" dirty="0"/>
              <a:t>Tdoc status</a:t>
            </a:r>
          </a:p>
          <a:p>
            <a:pPr lvl="3">
              <a:defRPr/>
            </a:pPr>
            <a:endParaRPr lang="en-GB" altLang="en-US" sz="1400" dirty="0"/>
          </a:p>
          <a:p>
            <a:pPr lvl="3">
              <a:defRPr/>
            </a:pPr>
            <a:r>
              <a:rPr lang="en-GB" sz="1100" i="1" dirty="0">
                <a:highlight>
                  <a:srgbClr val="00FFFF"/>
                </a:highlight>
              </a:rPr>
              <a:t>(</a:t>
            </a:r>
            <a:r>
              <a:rPr lang="en-GB" sz="1100" i="1" dirty="0">
                <a:solidFill>
                  <a:srgbClr val="FF0000"/>
                </a:solidFill>
                <a:highlight>
                  <a:srgbClr val="00FFFF"/>
                </a:highlight>
              </a:rPr>
              <a:t>Not applicable to SA5#146Bis-e: </a:t>
            </a:r>
            <a:r>
              <a:rPr lang="en-GB" sz="1100" i="1" dirty="0">
                <a:highlight>
                  <a:srgbClr val="00FFFF"/>
                </a:highlight>
              </a:rPr>
              <a:t>It is allowed to send comments or improvement suggestions on a tdoc at any time before the last revision deadline, and objections at any time before the last comments deadline. However, t</a:t>
            </a:r>
            <a:r>
              <a:rPr lang="en-GB" altLang="en-US" sz="1100" i="1" dirty="0">
                <a:highlight>
                  <a:srgbClr val="00FFFF"/>
                </a:highlight>
              </a:rPr>
              <a:t>o avoid “last minute initial comments” (which would make it impossible to revise the contribution before the last revision deadline), thus encouraging the cooperation spirit which is the overall goal, </a:t>
            </a:r>
            <a:r>
              <a:rPr lang="en-GB" altLang="en-US" sz="1100" b="1" i="1" dirty="0">
                <a:highlight>
                  <a:srgbClr val="00FFFF"/>
                </a:highlight>
              </a:rPr>
              <a:t>all </a:t>
            </a:r>
            <a:r>
              <a:rPr lang="en-GB" altLang="en-US" sz="1100" i="1" dirty="0">
                <a:highlight>
                  <a:srgbClr val="00FFFF"/>
                </a:highlight>
              </a:rPr>
              <a:t>initial </a:t>
            </a:r>
            <a:r>
              <a:rPr lang="en-GB" altLang="en-US" sz="1100" b="1" i="1" dirty="0">
                <a:highlight>
                  <a:srgbClr val="00FFFF"/>
                </a:highlight>
              </a:rPr>
              <a:t>comments </a:t>
            </a:r>
            <a:r>
              <a:rPr lang="en-GB" altLang="en-US" sz="1100" i="1" dirty="0">
                <a:highlight>
                  <a:srgbClr val="00FFFF"/>
                </a:highlight>
              </a:rPr>
              <a:t>which imply an objection if not addressed agreeably for the commenter</a:t>
            </a:r>
            <a:r>
              <a:rPr lang="en-GB" altLang="en-US" sz="1100" b="1" i="1" dirty="0">
                <a:highlight>
                  <a:srgbClr val="00FFFF"/>
                </a:highlight>
              </a:rPr>
              <a:t> should be provided as early as possible but latest by 23:59 CE(S)T the first Thursday of the meeting.)</a:t>
            </a:r>
          </a:p>
          <a:p>
            <a:pPr lvl="3">
              <a:defRPr/>
            </a:pPr>
            <a:r>
              <a:rPr lang="en-GB" sz="1600" b="1" dirty="0">
                <a:highlight>
                  <a:srgbClr val="FFFF00"/>
                </a:highlight>
              </a:rPr>
              <a:t>For each Tdoc,</a:t>
            </a:r>
            <a:r>
              <a:rPr lang="en-GB" sz="1600" dirty="0">
                <a:highlight>
                  <a:srgbClr val="FFFF00"/>
                </a:highlight>
              </a:rPr>
              <a:t>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explicit objection </a:t>
            </a:r>
            <a:r>
              <a:rPr lang="en-GB" sz="1600" b="1" dirty="0">
                <a:highlight>
                  <a:srgbClr val="00FFFF"/>
                </a:highlight>
              </a:rPr>
              <a:t>(by stating “object/objection” or “Not supportive”)</a:t>
            </a:r>
            <a:r>
              <a:rPr lang="en-GB" sz="1600" dirty="0">
                <a:highlight>
                  <a:srgbClr val="FFFF00"/>
                </a:highlight>
              </a:rPr>
              <a:t>. </a:t>
            </a:r>
            <a:r>
              <a:rPr lang="en-GB" sz="1600" b="1" dirty="0">
                <a:highlight>
                  <a:srgbClr val="FFFF00"/>
                </a:highlight>
              </a:rPr>
              <a:t>If no explicit objections are received after last revision upload and before deadline for last comments, we conclude in the chair notes that the document is agreed/approved (*). This rule will be strictly applied. </a:t>
            </a:r>
            <a:endParaRPr lang="en-GB" sz="1600" b="1" dirty="0">
              <a:highlight>
                <a:srgbClr val="00FFFF"/>
              </a:highlight>
            </a:endParaRPr>
          </a:p>
          <a:p>
            <a:pPr lvl="3">
              <a:defRPr/>
            </a:pPr>
            <a:r>
              <a:rPr lang="en-GB" sz="1600" dirty="0"/>
              <a:t>(*) This means that also objections received before the deadline for last revision upload are regarded as “final objections” if no further revision was made before the last revision upload deadline (unless </a:t>
            </a:r>
            <a:r>
              <a:rPr lang="en-US" sz="1600" dirty="0"/>
              <a:t>some explanation is provided without revision which resolves the concern and the commenter withdraws the objection)</a:t>
            </a:r>
            <a:r>
              <a:rPr lang="en-GB" sz="1600" dirty="0"/>
              <a:t>.</a:t>
            </a:r>
          </a:p>
          <a:p>
            <a:pPr lvl="3">
              <a:defRPr/>
            </a:pPr>
            <a:endParaRPr lang="en-GB" altLang="en-US" sz="1600" dirty="0"/>
          </a:p>
        </p:txBody>
      </p:sp>
    </p:spTree>
    <p:extLst>
      <p:ext uri="{BB962C8B-B14F-4D97-AF65-F5344CB8AC3E}">
        <p14:creationId xmlns:p14="http://schemas.microsoft.com/office/powerpoint/2010/main" val="2282210597"/>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237793"/>
            <a:ext cx="6827838" cy="498475"/>
          </a:xfrm>
        </p:spPr>
        <p:txBody>
          <a:bodyPr/>
          <a:lstStyle/>
          <a:p>
            <a:pPr>
              <a:defRPr/>
            </a:pPr>
            <a:r>
              <a:rPr lang="en-US" altLang="zh-CN" dirty="0"/>
              <a:t>OAM </a:t>
            </a:r>
            <a:r>
              <a:rPr lang="en-US" altLang="en-US" dirty="0"/>
              <a:t>Process (3)</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736268"/>
            <a:ext cx="8388350" cy="5487988"/>
          </a:xfrm>
        </p:spPr>
        <p:txBody>
          <a:bodyPr/>
          <a:lstStyle/>
          <a:p>
            <a:pPr lvl="2">
              <a:defRPr/>
            </a:pPr>
            <a:r>
              <a:rPr lang="en-GB" altLang="en-US" sz="1800" dirty="0"/>
              <a:t>Tdoc status</a:t>
            </a:r>
          </a:p>
          <a:p>
            <a:pPr lvl="3">
              <a:defRPr/>
            </a:pPr>
            <a:r>
              <a:rPr lang="en-GB" sz="1600" b="1" dirty="0">
                <a:highlight>
                  <a:srgbClr val="FFFF00"/>
                </a:highlight>
              </a:rPr>
              <a:t>People who want to make late revisions after the last rev. deadline</a:t>
            </a:r>
            <a:r>
              <a:rPr lang="en-GB" sz="1600" dirty="0">
                <a:highlight>
                  <a:srgbClr val="FFFF00"/>
                </a:highlight>
              </a:rPr>
              <a:t>, e.g. due to very late blocking comments, </a:t>
            </a:r>
            <a:r>
              <a:rPr lang="en-GB" sz="1600" b="1" dirty="0">
                <a:highlight>
                  <a:srgbClr val="FFFF00"/>
                </a:highlight>
              </a:rPr>
              <a:t>need to first ask the leaders for permission</a:t>
            </a:r>
            <a:r>
              <a:rPr lang="en-GB" sz="1600" dirty="0">
                <a:highlight>
                  <a:srgbClr val="FFFF00"/>
                </a:highlight>
              </a:rPr>
              <a:t>.</a:t>
            </a:r>
            <a:r>
              <a:rPr lang="en-GB" sz="1600" dirty="0"/>
              <a:t> Then we decide case by case if the revision is allowed, if it goes to the closing plenary or email approval or is just ‘noted’ because of too complex discussions. But </a:t>
            </a:r>
            <a:r>
              <a:rPr lang="en-GB" sz="1600" b="1" dirty="0"/>
              <a:t>all discussions after the last revision deadline should be offline – no more discussions on the exploder after the deadline </a:t>
            </a:r>
            <a:r>
              <a:rPr lang="en-GB" sz="1600" dirty="0"/>
              <a:t>(except to clarify the reasons for the objections and/or details of the last revision updates if needed, which may lead to withdrawn objections). Thus, small changes which are shown at the closing plenary may then be directly agreed there. Other cases will be taken for email approval or just “noted” – no big technical discussions in the closing plenary.</a:t>
            </a:r>
          </a:p>
          <a:p>
            <a:pPr lvl="3">
              <a:defRPr/>
            </a:pPr>
            <a:r>
              <a:rPr lang="en-GB" sz="1600" dirty="0"/>
              <a:t>Editorial modifications are still allowed to be included in the final agreed version if the group agrees at the closing plenary. </a:t>
            </a:r>
            <a:endParaRPr lang="en-GB" altLang="en-US" sz="1600" dirty="0"/>
          </a:p>
          <a:p>
            <a:pPr lvl="3">
              <a:defRPr/>
            </a:pPr>
            <a:r>
              <a:rPr lang="en-GB" sz="1600" b="1" dirty="0"/>
              <a:t>For tdocs with unresolved comments and/or explicit objections, instead of “Noted/Not pursued” the Chair/VC may also exceptionally conclude “email approval” in the chair notes before the closing plenary (if the time before SA deadline allows it, if requested by the author and if the remaining issues seem relatively easy to address and agree on). </a:t>
            </a:r>
          </a:p>
          <a:p>
            <a:pPr lvl="3">
              <a:defRPr/>
            </a:pPr>
            <a:r>
              <a:rPr lang="en-GB" sz="1600" dirty="0"/>
              <a:t>For email approvals, it should be clear (in the chair notes) what is the topic (scope) for discussion/agreement in the email approval, so it does not open up discussions on new issues which were not commented before.</a:t>
            </a:r>
          </a:p>
          <a:p>
            <a:pPr lvl="3">
              <a:defRPr/>
            </a:pPr>
            <a:endParaRPr lang="en-GB" sz="1600" b="1" dirty="0"/>
          </a:p>
        </p:txBody>
      </p:sp>
    </p:spTree>
    <p:extLst>
      <p:ext uri="{BB962C8B-B14F-4D97-AF65-F5344CB8AC3E}">
        <p14:creationId xmlns:p14="http://schemas.microsoft.com/office/powerpoint/2010/main" val="2655239312"/>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a:xfrm>
            <a:off x="485775" y="128092"/>
            <a:ext cx="6827838" cy="889990"/>
          </a:xfrm>
        </p:spPr>
        <p:txBody>
          <a:bodyPr/>
          <a:lstStyle/>
          <a:p>
            <a:r>
              <a:rPr lang="sv-SE" dirty="0">
                <a:solidFill>
                  <a:schemeClr val="tx1"/>
                </a:solidFill>
              </a:rPr>
              <a:t>Reading </a:t>
            </a:r>
            <a:r>
              <a:rPr lang="sv-SE" dirty="0" err="1">
                <a:solidFill>
                  <a:schemeClr val="tx1"/>
                </a:solidFill>
              </a:rPr>
              <a:t>guidelines</a:t>
            </a:r>
            <a:r>
              <a:rPr lang="sv-SE" dirty="0">
                <a:solidFill>
                  <a:schemeClr val="tx1"/>
                </a:solidFill>
              </a:rPr>
              <a:t> (2)</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877887"/>
            <a:ext cx="7402449" cy="5598414"/>
          </a:xfrm>
        </p:spPr>
        <p:txBody>
          <a:bodyPr/>
          <a:lstStyle/>
          <a:p>
            <a:endParaRPr lang="en-US" altLang="en-US" sz="1600" i="1" dirty="0">
              <a:highlight>
                <a:srgbClr val="FFFF00"/>
              </a:highlight>
              <a:latin typeface="Arial" panose="020B0604020202020204" pitchFamily="34" charset="0"/>
              <a:cs typeface="Arial" panose="020B0604020202020204" pitchFamily="34" charset="0"/>
            </a:endParaRPr>
          </a:p>
          <a:p>
            <a:r>
              <a:rPr lang="en-US" sz="1000" b="1" i="1" dirty="0">
                <a:solidFill>
                  <a:srgbClr val="FF0000"/>
                </a:solidFill>
                <a:highlight>
                  <a:srgbClr val="00FFFF"/>
                </a:highlight>
                <a:latin typeface="Arial" panose="020B0604020202020204" pitchFamily="34" charset="0"/>
                <a:cs typeface="Arial" panose="020B0604020202020204" pitchFamily="34" charset="0"/>
              </a:rPr>
              <a:t>NOTE: We consistently use UTC as time reference</a:t>
            </a:r>
            <a:r>
              <a:rPr lang="en-US" sz="1000" i="1" dirty="0">
                <a:highlight>
                  <a:srgbClr val="00FFFF"/>
                </a:highlight>
                <a:latin typeface="Arial" panose="020B0604020202020204" pitchFamily="34" charset="0"/>
                <a:cs typeface="Arial" panose="020B0604020202020204" pitchFamily="34" charset="0"/>
              </a:rPr>
              <a:t>, to have a more stable reference (not affected by DST) and be aligned with SA and other WGs. For convenience we also include some time conversion </a:t>
            </a:r>
            <a:r>
              <a:rPr lang="en-US" sz="1000" i="1" dirty="0">
                <a:highlight>
                  <a:srgbClr val="FFFF00"/>
                </a:highlight>
                <a:latin typeface="Arial" panose="020B0604020202020204" pitchFamily="34" charset="0"/>
                <a:cs typeface="Arial" panose="020B0604020202020204" pitchFamily="34" charset="0"/>
              </a:rPr>
              <a:t>example</a:t>
            </a:r>
            <a:r>
              <a:rPr lang="en-US" sz="1000" i="1" dirty="0">
                <a:highlight>
                  <a:srgbClr val="00FFFF"/>
                </a:highlight>
                <a:latin typeface="Arial" panose="020B0604020202020204" pitchFamily="34" charset="0"/>
                <a:cs typeface="Arial" panose="020B0604020202020204" pitchFamily="34" charset="0"/>
              </a:rPr>
              <a:t> tables here (note: CST is always UTC+8):</a:t>
            </a:r>
          </a:p>
          <a:p>
            <a:pPr lvl="1"/>
            <a:r>
              <a:rPr lang="en-GB" sz="1000" dirty="0">
                <a:highlight>
                  <a:srgbClr val="00FFFF"/>
                </a:highlight>
              </a:rPr>
              <a:t>Conf. call start times:</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OAM comments deadline:</a:t>
            </a:r>
          </a:p>
          <a:p>
            <a:pPr lvl="1"/>
            <a:endParaRPr lang="en-GB" sz="1200" dirty="0">
              <a:highlight>
                <a:srgbClr val="00FFFF"/>
              </a:highlight>
            </a:endParaRPr>
          </a:p>
          <a:p>
            <a:pPr lvl="1"/>
            <a:endParaRPr lang="en-GB" sz="1200" dirty="0">
              <a:highlight>
                <a:srgbClr val="00FFFF"/>
              </a:highlight>
            </a:endParaRPr>
          </a:p>
          <a:p>
            <a:pPr lvl="1"/>
            <a:endParaRPr lang="en-GB" sz="1200" dirty="0">
              <a:highlight>
                <a:srgbClr val="00FFFF"/>
              </a:highlight>
            </a:endParaRPr>
          </a:p>
          <a:p>
            <a:pPr lvl="1"/>
            <a:endParaRPr lang="en-GB" sz="1000" dirty="0">
              <a:highlight>
                <a:srgbClr val="00FFFF"/>
              </a:highlight>
            </a:endParaRPr>
          </a:p>
          <a:p>
            <a:pPr lvl="1"/>
            <a:r>
              <a:rPr lang="en-GB" sz="1000" dirty="0">
                <a:highlight>
                  <a:srgbClr val="00FFFF"/>
                </a:highlight>
              </a:rPr>
              <a:t>Last CH rev. upload deadline:</a:t>
            </a: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endParaRPr lang="en-GB" sz="1000" dirty="0">
              <a:highlight>
                <a:srgbClr val="00FFFF"/>
              </a:highlight>
            </a:endParaRPr>
          </a:p>
          <a:p>
            <a:pPr lvl="1"/>
            <a:r>
              <a:rPr lang="en-GB" sz="1000" dirty="0">
                <a:highlight>
                  <a:srgbClr val="00FFFF"/>
                </a:highlight>
              </a:rPr>
              <a:t>Last CH comments deadline:</a:t>
            </a:r>
          </a:p>
          <a:p>
            <a:pPr lvl="1"/>
            <a:endParaRPr lang="en-GB" sz="1200" dirty="0">
              <a:highlight>
                <a:srgbClr val="00FFFF"/>
              </a:highlight>
            </a:endParaRPr>
          </a:p>
        </p:txBody>
      </p:sp>
      <p:graphicFrame>
        <p:nvGraphicFramePr>
          <p:cNvPr id="4" name="Table 3">
            <a:extLst>
              <a:ext uri="{FF2B5EF4-FFF2-40B4-BE49-F238E27FC236}">
                <a16:creationId xmlns:a16="http://schemas.microsoft.com/office/drawing/2014/main" id="{935CC058-A69B-4AB7-93D4-B7856B96A88D}"/>
              </a:ext>
            </a:extLst>
          </p:cNvPr>
          <p:cNvGraphicFramePr>
            <a:graphicFrameLocks noGrp="1"/>
          </p:cNvGraphicFramePr>
          <p:nvPr>
            <p:extLst>
              <p:ext uri="{D42A27DB-BD31-4B8C-83A1-F6EECF244321}">
                <p14:modId xmlns:p14="http://schemas.microsoft.com/office/powerpoint/2010/main" val="413818033"/>
              </p:ext>
            </p:extLst>
          </p:nvPr>
        </p:nvGraphicFramePr>
        <p:xfrm>
          <a:off x="2558489" y="1823986"/>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05:00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13:00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highlight>
                            <a:srgbClr val="FFFF00"/>
                          </a:highlight>
                        </a:rPr>
                        <a:t>UTC       </a:t>
                      </a:r>
                      <a:endParaRPr lang="en-SE" sz="120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21:00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5" name="Table 4">
            <a:extLst>
              <a:ext uri="{FF2B5EF4-FFF2-40B4-BE49-F238E27FC236}">
                <a16:creationId xmlns:a16="http://schemas.microsoft.com/office/drawing/2014/main" id="{B488EFA2-C756-4D5D-9858-14CA8070B080}"/>
              </a:ext>
            </a:extLst>
          </p:cNvPr>
          <p:cNvGraphicFramePr>
            <a:graphicFrameLocks noGrp="1"/>
          </p:cNvGraphicFramePr>
          <p:nvPr>
            <p:extLst>
              <p:ext uri="{D42A27DB-BD31-4B8C-83A1-F6EECF244321}">
                <p14:modId xmlns:p14="http://schemas.microsoft.com/office/powerpoint/2010/main" val="130335602"/>
              </p:ext>
            </p:extLst>
          </p:nvPr>
        </p:nvGraphicFramePr>
        <p:xfrm>
          <a:off x="2558489" y="2819400"/>
          <a:ext cx="2541270" cy="609600"/>
        </p:xfrm>
        <a:graphic>
          <a:graphicData uri="http://schemas.openxmlformats.org/drawingml/2006/table">
            <a:tbl>
              <a:tblPr bandRow="1">
                <a:tableStyleId>{5C22544A-7EE6-4342-B048-85BDC9FD1C3A}</a:tableStyleId>
              </a:tblPr>
              <a:tblGrid>
                <a:gridCol w="1051560">
                  <a:extLst>
                    <a:ext uri="{9D8B030D-6E8A-4147-A177-3AD203B41FA5}">
                      <a16:colId xmlns:a16="http://schemas.microsoft.com/office/drawing/2014/main" val="2779560176"/>
                    </a:ext>
                  </a:extLst>
                </a:gridCol>
                <a:gridCol w="744855">
                  <a:extLst>
                    <a:ext uri="{9D8B030D-6E8A-4147-A177-3AD203B41FA5}">
                      <a16:colId xmlns:a16="http://schemas.microsoft.com/office/drawing/2014/main" val="3293382430"/>
                    </a:ext>
                  </a:extLst>
                </a:gridCol>
                <a:gridCol w="744855">
                  <a:extLst>
                    <a:ext uri="{9D8B030D-6E8A-4147-A177-3AD203B41FA5}">
                      <a16:colId xmlns:a16="http://schemas.microsoft.com/office/drawing/2014/main" val="365692952"/>
                    </a:ext>
                  </a:extLst>
                </a:gridCol>
              </a:tblGrid>
              <a:tr h="0">
                <a:tc>
                  <a:txBody>
                    <a:bodyPr/>
                    <a:lstStyle/>
                    <a:p>
                      <a:r>
                        <a:rPr lang="en-US" sz="1000" dirty="0">
                          <a:effectLst/>
                        </a:rPr>
                        <a:t>03:00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11:00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12:00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6" name="Table 5">
            <a:extLst>
              <a:ext uri="{FF2B5EF4-FFF2-40B4-BE49-F238E27FC236}">
                <a16:creationId xmlns:a16="http://schemas.microsoft.com/office/drawing/2014/main" id="{F23DD544-0BE5-4693-8A15-55B9BF093CD9}"/>
              </a:ext>
            </a:extLst>
          </p:cNvPr>
          <p:cNvGraphicFramePr>
            <a:graphicFrameLocks noGrp="1"/>
          </p:cNvGraphicFramePr>
          <p:nvPr>
            <p:extLst>
              <p:ext uri="{D42A27DB-BD31-4B8C-83A1-F6EECF244321}">
                <p14:modId xmlns:p14="http://schemas.microsoft.com/office/powerpoint/2010/main" val="3917122860"/>
              </p:ext>
            </p:extLst>
          </p:nvPr>
        </p:nvGraphicFramePr>
        <p:xfrm>
          <a:off x="2558489" y="3734441"/>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23:00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07:00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0" name="Table 9">
            <a:extLst>
              <a:ext uri="{FF2B5EF4-FFF2-40B4-BE49-F238E27FC236}">
                <a16:creationId xmlns:a16="http://schemas.microsoft.com/office/drawing/2014/main" id="{AEA30261-D4C3-4298-A31A-0170B20137A9}"/>
              </a:ext>
            </a:extLst>
          </p:cNvPr>
          <p:cNvGraphicFramePr>
            <a:graphicFrameLocks noGrp="1"/>
          </p:cNvGraphicFramePr>
          <p:nvPr>
            <p:extLst>
              <p:ext uri="{D42A27DB-BD31-4B8C-83A1-F6EECF244321}">
                <p14:modId xmlns:p14="http://schemas.microsoft.com/office/powerpoint/2010/main" val="185391105"/>
              </p:ext>
            </p:extLst>
          </p:nvPr>
        </p:nvGraphicFramePr>
        <p:xfrm>
          <a:off x="2558489" y="5675313"/>
          <a:ext cx="2541270" cy="609600"/>
        </p:xfrm>
        <a:graphic>
          <a:graphicData uri="http://schemas.openxmlformats.org/drawingml/2006/table">
            <a:tbl>
              <a:tblPr bandRow="1">
                <a:tableStyleId>{5C22544A-7EE6-4342-B048-85BDC9FD1C3A}</a:tableStyleId>
              </a:tblPr>
              <a:tblGrid>
                <a:gridCol w="1118161">
                  <a:extLst>
                    <a:ext uri="{9D8B030D-6E8A-4147-A177-3AD203B41FA5}">
                      <a16:colId xmlns:a16="http://schemas.microsoft.com/office/drawing/2014/main" val="2779560176"/>
                    </a:ext>
                  </a:extLst>
                </a:gridCol>
                <a:gridCol w="651752">
                  <a:extLst>
                    <a:ext uri="{9D8B030D-6E8A-4147-A177-3AD203B41FA5}">
                      <a16:colId xmlns:a16="http://schemas.microsoft.com/office/drawing/2014/main" val="3293382430"/>
                    </a:ext>
                  </a:extLst>
                </a:gridCol>
                <a:gridCol w="771357">
                  <a:extLst>
                    <a:ext uri="{9D8B030D-6E8A-4147-A177-3AD203B41FA5}">
                      <a16:colId xmlns:a16="http://schemas.microsoft.com/office/drawing/2014/main" val="365692952"/>
                    </a:ext>
                  </a:extLst>
                </a:gridCol>
              </a:tblGrid>
              <a:tr h="0">
                <a:tc>
                  <a:txBody>
                    <a:bodyPr/>
                    <a:lstStyle/>
                    <a:p>
                      <a:r>
                        <a:rPr lang="en-US" sz="1000" dirty="0">
                          <a:effectLst/>
                        </a:rPr>
                        <a:t>00:00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08:00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09:00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16:00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graphicFrame>
        <p:nvGraphicFramePr>
          <p:cNvPr id="12" name="Table 11">
            <a:extLst>
              <a:ext uri="{FF2B5EF4-FFF2-40B4-BE49-F238E27FC236}">
                <a16:creationId xmlns:a16="http://schemas.microsoft.com/office/drawing/2014/main" id="{86E8E27D-E3B2-4DAA-9E58-91B02CB2D918}"/>
              </a:ext>
            </a:extLst>
          </p:cNvPr>
          <p:cNvGraphicFramePr>
            <a:graphicFrameLocks noGrp="1"/>
          </p:cNvGraphicFramePr>
          <p:nvPr>
            <p:extLst>
              <p:ext uri="{D42A27DB-BD31-4B8C-83A1-F6EECF244321}">
                <p14:modId xmlns:p14="http://schemas.microsoft.com/office/powerpoint/2010/main" val="1963286263"/>
              </p:ext>
            </p:extLst>
          </p:nvPr>
        </p:nvGraphicFramePr>
        <p:xfrm>
          <a:off x="2558489" y="4760272"/>
          <a:ext cx="2541270" cy="609600"/>
        </p:xfrm>
        <a:graphic>
          <a:graphicData uri="http://schemas.openxmlformats.org/drawingml/2006/table">
            <a:tbl>
              <a:tblPr bandRow="1">
                <a:tableStyleId>{5C22544A-7EE6-4342-B048-85BDC9FD1C3A}</a:tableStyleId>
              </a:tblPr>
              <a:tblGrid>
                <a:gridCol w="1089586">
                  <a:extLst>
                    <a:ext uri="{9D8B030D-6E8A-4147-A177-3AD203B41FA5}">
                      <a16:colId xmlns:a16="http://schemas.microsoft.com/office/drawing/2014/main" val="2779560176"/>
                    </a:ext>
                  </a:extLst>
                </a:gridCol>
                <a:gridCol w="695325">
                  <a:extLst>
                    <a:ext uri="{9D8B030D-6E8A-4147-A177-3AD203B41FA5}">
                      <a16:colId xmlns:a16="http://schemas.microsoft.com/office/drawing/2014/main" val="3293382430"/>
                    </a:ext>
                  </a:extLst>
                </a:gridCol>
                <a:gridCol w="756359">
                  <a:extLst>
                    <a:ext uri="{9D8B030D-6E8A-4147-A177-3AD203B41FA5}">
                      <a16:colId xmlns:a16="http://schemas.microsoft.com/office/drawing/2014/main" val="365692952"/>
                    </a:ext>
                  </a:extLst>
                </a:gridCol>
              </a:tblGrid>
              <a:tr h="0">
                <a:tc>
                  <a:txBody>
                    <a:bodyPr/>
                    <a:lstStyle/>
                    <a:p>
                      <a:r>
                        <a:rPr lang="en-US" sz="1000" dirty="0">
                          <a:effectLst/>
                        </a:rPr>
                        <a:t>15:00 (3:00pm)</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PDT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Vancouver </a:t>
                      </a:r>
                      <a:endParaRPr lang="en-SE"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397952376"/>
                  </a:ext>
                </a:extLst>
              </a:tr>
              <a:tr h="0">
                <a:tc>
                  <a:txBody>
                    <a:bodyPr/>
                    <a:lstStyle/>
                    <a:p>
                      <a:r>
                        <a:rPr lang="en-US" sz="1000" dirty="0">
                          <a:effectLst/>
                          <a:highlight>
                            <a:srgbClr val="FFFF00"/>
                          </a:highlight>
                        </a:rPr>
                        <a:t>23:00</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highlight>
                            <a:srgbClr val="FFFF00"/>
                          </a:highlight>
                        </a:rPr>
                        <a:t>UTC </a:t>
                      </a:r>
                      <a:endParaRPr lang="en-SE" sz="1200" dirty="0">
                        <a:effectLst/>
                        <a:highlight>
                          <a:srgbClr val="FFFF00"/>
                        </a:highligh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0515468"/>
                  </a:ext>
                </a:extLst>
              </a:tr>
              <a:tr h="0">
                <a:tc>
                  <a:txBody>
                    <a:bodyPr/>
                    <a:lstStyle/>
                    <a:p>
                      <a:r>
                        <a:rPr lang="en-US" sz="1000" dirty="0">
                          <a:effectLst/>
                        </a:rPr>
                        <a:t>24:00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CET      </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Brussels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1900801623"/>
                  </a:ext>
                </a:extLst>
              </a:tr>
              <a:tr h="0">
                <a:tc>
                  <a:txBody>
                    <a:bodyPr/>
                    <a:lstStyle/>
                    <a:p>
                      <a:r>
                        <a:rPr lang="en-US" sz="1000" dirty="0">
                          <a:effectLst/>
                        </a:rPr>
                        <a:t>07:00</a:t>
                      </a:r>
                      <a:endParaRPr lang="en-SE" sz="1200" dirty="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a:effectLst/>
                        </a:rPr>
                        <a:t>CST       </a:t>
                      </a:r>
                      <a:endParaRPr lang="en-SE" sz="1200">
                        <a:effectLst/>
                        <a:latin typeface="Times New Roman" panose="02020603050405020304" pitchFamily="18" charset="0"/>
                        <a:ea typeface="Times New Roman" panose="02020603050405020304" pitchFamily="18" charset="0"/>
                      </a:endParaRPr>
                    </a:p>
                  </a:txBody>
                  <a:tcPr marL="68580" marR="68580" marT="0" marB="0"/>
                </a:tc>
                <a:tc>
                  <a:txBody>
                    <a:bodyPr/>
                    <a:lstStyle/>
                    <a:p>
                      <a:r>
                        <a:rPr lang="en-US" sz="1000" dirty="0">
                          <a:effectLst/>
                        </a:rPr>
                        <a:t>Beijing </a:t>
                      </a:r>
                      <a:endParaRPr lang="en-SE"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2428909036"/>
                  </a:ext>
                </a:extLst>
              </a:tr>
            </a:tbl>
          </a:graphicData>
        </a:graphic>
      </p:graphicFrame>
    </p:spTree>
    <p:extLst>
      <p:ext uri="{BB962C8B-B14F-4D97-AF65-F5344CB8AC3E}">
        <p14:creationId xmlns:p14="http://schemas.microsoft.com/office/powerpoint/2010/main" val="233156530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(1)</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S5-231000. </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endParaRPr lang="en-GB" altLang="en-US" sz="1800" b="1" dirty="0"/>
          </a:p>
          <a:p>
            <a:pPr lvl="3"/>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 (2)</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012371"/>
            <a:ext cx="8388350" cy="5602185"/>
          </a:xfrm>
        </p:spPr>
        <p:txBody>
          <a:bodyPr/>
          <a:lstStyle/>
          <a:p>
            <a:r>
              <a:rPr lang="en-GB" sz="1600" b="1" u="sng" kern="100" dirty="0">
                <a:effectLst/>
                <a:ea typeface="SimSun" panose="02010600030101010101" pitchFamily="2" charset="-122"/>
                <a:cs typeface="Arial" panose="020B0604020202020204" pitchFamily="34" charset="0"/>
              </a:rPr>
              <a:t>Important Notes:</a:t>
            </a:r>
            <a:r>
              <a:rPr lang="en-GB" sz="1600" b="1" dirty="0">
                <a:effectLst/>
                <a:ea typeface="SimSun" panose="02010600030101010101" pitchFamily="2" charset="-122"/>
              </a:rPr>
              <a:t> </a:t>
            </a:r>
          </a:p>
          <a:p>
            <a:endParaRPr lang="en-SE" sz="1600" dirty="0">
              <a:effectLst/>
              <a:ea typeface="SimSun" panose="02010600030101010101" pitchFamily="2" charset="-122"/>
            </a:endParaRPr>
          </a:p>
          <a:p>
            <a:r>
              <a:rPr lang="en-GB" sz="1600" b="1" dirty="0">
                <a:effectLst/>
                <a:ea typeface="SimSun" panose="02010600030101010101" pitchFamily="2" charset="-122"/>
              </a:rPr>
              <a:t>Attendance at this meeting, as it is an ordinary e-meeting, now counts towards accrual and maintenance of voting rights.</a:t>
            </a:r>
            <a:r>
              <a:rPr lang="en-GB" sz="1600" dirty="0">
                <a:effectLst/>
                <a:ea typeface="SimSun" panose="02010600030101010101" pitchFamily="2" charset="-122"/>
              </a:rPr>
              <a:t> For more details about how the voting rights are acquired/lost please refer to the </a:t>
            </a:r>
            <a:r>
              <a:rPr lang="en-US" sz="1600" u="sng" kern="100" dirty="0">
                <a:solidFill>
                  <a:srgbClr val="44628E"/>
                </a:solidFill>
                <a:effectLst/>
                <a:ea typeface="SimSun" panose="02010600030101010101" pitchFamily="2" charset="-122"/>
                <a:cs typeface="Arial" panose="020B0604020202020204" pitchFamily="34" charset="0"/>
                <a:hlinkClick r:id="rId2"/>
              </a:rPr>
              <a:t>working procedures webpage</a:t>
            </a:r>
            <a:r>
              <a:rPr lang="en-US" sz="1600" u="sng" kern="100" dirty="0">
                <a:solidFill>
                  <a:srgbClr val="44628E"/>
                </a:solidFill>
                <a:ea typeface="SimSun" panose="02010600030101010101" pitchFamily="2" charset="-122"/>
                <a:cs typeface="Arial" panose="020B0604020202020204" pitchFamily="34" charset="0"/>
              </a:rPr>
              <a:t>, </a:t>
            </a:r>
            <a:r>
              <a:rPr lang="en-SE" sz="1600" dirty="0">
                <a:ea typeface="SimSun" panose="02010600030101010101" pitchFamily="2" charset="-122"/>
              </a:rPr>
              <a:t>and </a:t>
            </a:r>
            <a:r>
              <a:rPr lang="en-US" sz="1600" dirty="0">
                <a:ea typeface="SimSun" panose="02010600030101010101" pitchFamily="2" charset="-122"/>
              </a:rPr>
              <a:t>for how to check in, see </a:t>
            </a:r>
            <a:r>
              <a:rPr lang="en-SE" sz="1600" dirty="0">
                <a:ea typeface="SimSun" panose="02010600030101010101" pitchFamily="2" charset="-122"/>
              </a:rPr>
              <a:t>the </a:t>
            </a:r>
            <a:r>
              <a:rPr lang="en-US" sz="1600" dirty="0">
                <a:ea typeface="SimSun" panose="02010600030101010101" pitchFamily="2" charset="-122"/>
              </a:rPr>
              <a:t>MCC </a:t>
            </a:r>
            <a:r>
              <a:rPr lang="en-SE" sz="1600" dirty="0">
                <a:ea typeface="SimSun" panose="02010600030101010101" pitchFamily="2" charset="-122"/>
              </a:rPr>
              <a:t>slides</a:t>
            </a:r>
            <a:r>
              <a:rPr lang="en-US" sz="1600" dirty="0">
                <a:ea typeface="SimSun" panose="02010600030101010101" pitchFamily="2" charset="-122"/>
              </a:rPr>
              <a:t> “Check-in”</a:t>
            </a:r>
            <a:r>
              <a:rPr lang="en-SE" sz="1600" dirty="0">
                <a:ea typeface="SimSun" panose="02010600030101010101" pitchFamily="2" charset="-122"/>
              </a:rPr>
              <a:t> placed in the Inbox of the e-meeting</a:t>
            </a:r>
            <a:r>
              <a:rPr lang="en-US" sz="1600" dirty="0">
                <a:ea typeface="SimSun" panose="02010600030101010101" pitchFamily="2" charset="-122"/>
              </a:rPr>
              <a:t>.</a:t>
            </a:r>
          </a:p>
          <a:p>
            <a:r>
              <a:rPr lang="en-GB" sz="1600" b="1" dirty="0">
                <a:effectLst/>
                <a:ea typeface="Times New Roman" panose="02020603050405020304" pitchFamily="18" charset="0"/>
              </a:rPr>
              <a:t>Delegates will have to check-in themselves between the start and the end of the e-meeting if they want to appear as attended.</a:t>
            </a:r>
            <a:r>
              <a:rPr lang="en-GB" sz="1600" dirty="0">
                <a:effectLst/>
                <a:ea typeface="Times New Roman" panose="02020603050405020304" pitchFamily="18" charset="0"/>
              </a:rPr>
              <a:t> If you do it outside the e-meeting times, your participation will not be taken into account. MCC will not mark anybody not checked-in as attended once the e-meeting is finished.</a:t>
            </a:r>
            <a:endParaRPr lang="en-SE" sz="1600" dirty="0">
              <a:effectLst/>
              <a:ea typeface="Times New Roman" panose="02020603050405020304" pitchFamily="18"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start time: Monday 16 Jan, 08:00 UTC</a:t>
            </a:r>
            <a:endParaRPr lang="en-SE" sz="1600" dirty="0">
              <a:solidFill>
                <a:srgbClr val="00B0F0"/>
              </a:solidFill>
              <a:cs typeface="Arial" panose="020B0604020202020204" pitchFamily="34" charset="0"/>
            </a:endParaRPr>
          </a:p>
          <a:p>
            <a:pPr marL="742950" lvl="1" indent="-285750">
              <a:buFont typeface="Symbol" panose="05050102010706020507" pitchFamily="18" charset="2"/>
              <a:buChar char=""/>
            </a:pPr>
            <a:r>
              <a:rPr lang="en-GB" sz="1600" dirty="0">
                <a:solidFill>
                  <a:srgbClr val="00B0F0"/>
                </a:solidFill>
                <a:cs typeface="Arial" panose="020B0604020202020204" pitchFamily="34" charset="0"/>
              </a:rPr>
              <a:t>Meeting end time: Thursday 19 Jan, 16:00 UTC</a:t>
            </a:r>
            <a:endParaRPr lang="en-GB" altLang="en-US" sz="1600" dirty="0">
              <a:solidFill>
                <a:srgbClr val="00B0F0"/>
              </a:solidFill>
              <a:cs typeface="Arial" panose="020B0604020202020204" pitchFamily="34" charset="0"/>
            </a:endParaRPr>
          </a:p>
          <a:p>
            <a:pPr marL="457200" lvl="1" indent="0">
              <a:buFont typeface="Arial" panose="020B0604020202020204" pitchFamily="34" charset="0"/>
              <a:buNone/>
              <a:defRPr/>
            </a:pPr>
            <a:endParaRPr lang="en-GB" altLang="en-US" sz="2000" dirty="0"/>
          </a:p>
        </p:txBody>
      </p:sp>
    </p:spTree>
    <p:extLst>
      <p:ext uri="{BB962C8B-B14F-4D97-AF65-F5344CB8AC3E}">
        <p14:creationId xmlns:p14="http://schemas.microsoft.com/office/powerpoint/2010/main" val="16713051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52841" y="166151"/>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488472" y="1000186"/>
            <a:ext cx="8484970" cy="5543735"/>
          </a:xfrm>
        </p:spPr>
        <p:txBody>
          <a:bodyPr/>
          <a:lstStyle/>
          <a:p>
            <a:pPr lvl="1"/>
            <a:r>
              <a:rPr lang="en-US" altLang="en-US" sz="1600" dirty="0"/>
              <a:t>E-meeting to run from </a:t>
            </a:r>
            <a:r>
              <a:rPr lang="en-US" altLang="en-US" sz="1600" dirty="0">
                <a:solidFill>
                  <a:srgbClr val="00B0F0"/>
                </a:solidFill>
              </a:rPr>
              <a:t>16 to 19 Jan 2023</a:t>
            </a:r>
          </a:p>
          <a:p>
            <a:pPr lvl="2"/>
            <a:r>
              <a:rPr lang="en-US" altLang="en-US" sz="1600" dirty="0"/>
              <a:t>3GPP portal will show these meeting dates</a:t>
            </a:r>
          </a:p>
          <a:p>
            <a:pPr lvl="2"/>
            <a:r>
              <a:rPr lang="en-US" altLang="en-US" sz="1600" dirty="0"/>
              <a:t>3GPP portal has updated document templates</a:t>
            </a:r>
          </a:p>
          <a:p>
            <a:pPr lvl="1"/>
            <a:r>
              <a:rPr lang="en-US" altLang="en-US" sz="1600" dirty="0"/>
              <a:t>Deadlines:</a:t>
            </a:r>
          </a:p>
          <a:p>
            <a:pPr lvl="2"/>
            <a:r>
              <a:rPr lang="en-US" altLang="en-US" sz="1600" dirty="0"/>
              <a:t>Tdoc submission: </a:t>
            </a:r>
            <a:r>
              <a:rPr lang="en-GB" sz="1600" dirty="0">
                <a:solidFill>
                  <a:srgbClr val="00B0F0"/>
                </a:solidFill>
              </a:rPr>
              <a:t>Friday 6 Jan</a:t>
            </a:r>
            <a:r>
              <a:rPr lang="en-US" altLang="en-US" sz="1600" dirty="0">
                <a:solidFill>
                  <a:srgbClr val="00B0F0"/>
                </a:solidFill>
              </a:rPr>
              <a:t> </a:t>
            </a:r>
            <a:r>
              <a:rPr lang="en-GB" altLang="en-US" sz="1600" dirty="0">
                <a:solidFill>
                  <a:srgbClr val="00B0F0"/>
                </a:solidFill>
              </a:rPr>
              <a:t>22:59 </a:t>
            </a:r>
            <a:r>
              <a:rPr lang="en-US" altLang="en-US" sz="1600" dirty="0">
                <a:solidFill>
                  <a:srgbClr val="00B0F0"/>
                </a:solidFill>
              </a:rPr>
              <a:t>UTC</a:t>
            </a:r>
            <a:endParaRPr lang="en-GB" altLang="en-US" sz="1600" dirty="0"/>
          </a:p>
          <a:p>
            <a:pPr lvl="2"/>
            <a:r>
              <a:rPr lang="en-US" altLang="en-US" sz="1600" dirty="0"/>
              <a:t>Tdoc reservation: </a:t>
            </a:r>
            <a:r>
              <a:rPr lang="en-GB" sz="1600" dirty="0">
                <a:solidFill>
                  <a:srgbClr val="00B0F0"/>
                </a:solidFill>
              </a:rPr>
              <a:t>Monday 9 Jan</a:t>
            </a:r>
            <a:r>
              <a:rPr lang="en-GB" altLang="en-US" sz="1600" dirty="0">
                <a:solidFill>
                  <a:srgbClr val="00B0F0"/>
                </a:solidFill>
              </a:rPr>
              <a:t> 22:59 </a:t>
            </a:r>
            <a:r>
              <a:rPr lang="en-US" altLang="en-US" sz="1600" dirty="0">
                <a:solidFill>
                  <a:srgbClr val="00B0F0"/>
                </a:solidFill>
              </a:rPr>
              <a:t>UTC</a:t>
            </a:r>
          </a:p>
          <a:p>
            <a:pPr lvl="1"/>
            <a:r>
              <a:rPr lang="en-US" altLang="en-US" sz="1600" dirty="0"/>
              <a:t>“</a:t>
            </a:r>
            <a:r>
              <a:rPr lang="en-US" altLang="en-US" sz="1600" dirty="0" err="1"/>
              <a:t>AgendaWithTdocAllocation</a:t>
            </a:r>
            <a:r>
              <a:rPr lang="en-US" altLang="en-US" sz="1600" dirty="0"/>
              <a:t>” should be sent out by MCC in the week </a:t>
            </a:r>
            <a:r>
              <a:rPr lang="sv-SE" altLang="en-US" sz="1600" dirty="0"/>
              <a:t>before the meeting starts</a:t>
            </a:r>
            <a:endParaRPr lang="en-US" altLang="en-US" sz="1600" dirty="0"/>
          </a:p>
          <a:p>
            <a:pPr lvl="1"/>
            <a:r>
              <a:rPr lang="en-US" altLang="en-US" sz="1600" dirty="0"/>
              <a:t>Start of E-meeting </a:t>
            </a:r>
            <a:r>
              <a:rPr lang="en-GB" sz="1600" dirty="0">
                <a:solidFill>
                  <a:srgbClr val="00B0F0"/>
                </a:solidFill>
                <a:cs typeface="Arial" panose="020B0604020202020204" pitchFamily="34" charset="0"/>
              </a:rPr>
              <a:t>Monday 16 Jan 2023, 08:00 UTC</a:t>
            </a:r>
            <a:endParaRPr lang="en-US" altLang="en-US" sz="1600" dirty="0">
              <a:solidFill>
                <a:srgbClr val="00B0F0"/>
              </a:solidFill>
            </a:endParaRPr>
          </a:p>
          <a:p>
            <a:pPr lvl="1"/>
            <a:r>
              <a:rPr lang="en-US" altLang="en-US" sz="1600" dirty="0"/>
              <a:t>Opening SA5 plenary (conf. call): </a:t>
            </a:r>
            <a:r>
              <a:rPr lang="en-US" altLang="en-US" sz="1600" dirty="0">
                <a:solidFill>
                  <a:srgbClr val="00B0F0"/>
                </a:solidFill>
              </a:rPr>
              <a:t>Monday </a:t>
            </a:r>
            <a:r>
              <a:rPr lang="en-GB" sz="1600" dirty="0">
                <a:solidFill>
                  <a:srgbClr val="00B0F0"/>
                </a:solidFill>
                <a:cs typeface="Arial" panose="020B0604020202020204" pitchFamily="34" charset="0"/>
              </a:rPr>
              <a:t>16 Jan </a:t>
            </a:r>
            <a:r>
              <a:rPr lang="en-US" altLang="en-US" sz="1600" dirty="0">
                <a:solidFill>
                  <a:srgbClr val="00B0F0"/>
                </a:solidFill>
              </a:rPr>
              <a:t>13:00-14:00 UTC </a:t>
            </a:r>
            <a:endParaRPr lang="en-US" altLang="en-US" sz="1600" dirty="0"/>
          </a:p>
          <a:p>
            <a:pPr lvl="1"/>
            <a:r>
              <a:rPr lang="en-US" altLang="en-US" sz="1600" dirty="0"/>
              <a:t>Closing SA5 plenary (conf. call)    </a:t>
            </a:r>
            <a:r>
              <a:rPr lang="en-US" altLang="en-US" sz="1600" dirty="0">
                <a:solidFill>
                  <a:srgbClr val="00B0F0"/>
                </a:solidFill>
              </a:rPr>
              <a:t>Thursday 19 Jan 13:00-16:00 UTC</a:t>
            </a:r>
            <a:endParaRPr lang="en-US" altLang="en-US" sz="1600" dirty="0"/>
          </a:p>
          <a:p>
            <a:pPr lvl="1"/>
            <a:r>
              <a:rPr lang="en-US" altLang="en-US" sz="1600" dirty="0"/>
              <a:t>End of E-meeting: At the end of Closing SA5 plenary </a:t>
            </a:r>
            <a:endParaRPr lang="en-US" altLang="en-US" sz="1600" dirty="0">
              <a:solidFill>
                <a:srgbClr val="00B0F0"/>
              </a:solidFill>
            </a:endParaRPr>
          </a:p>
          <a:p>
            <a:pPr lvl="1"/>
            <a:r>
              <a:rPr lang="en-GB" sz="1600" b="1" dirty="0">
                <a:solidFill>
                  <a:srgbClr val="FF0000"/>
                </a:solidFill>
                <a:highlight>
                  <a:srgbClr val="FFFF00"/>
                </a:highlight>
              </a:rPr>
              <a:t>All final Tdoc versions shall be uploaded </a:t>
            </a:r>
            <a:r>
              <a:rPr lang="en-GB" sz="1600" b="1" dirty="0">
                <a:solidFill>
                  <a:srgbClr val="FF0000"/>
                </a:solidFill>
                <a:effectLst/>
                <a:highlight>
                  <a:srgbClr val="FFFF00"/>
                </a:highlight>
                <a:latin typeface="Calibri" panose="020F0502020204030204" pitchFamily="34" charset="0"/>
                <a:ea typeface="Times New Roman" panose="02020603050405020304" pitchFamily="18" charset="0"/>
              </a:rPr>
              <a:t>in zip format </a:t>
            </a:r>
            <a:r>
              <a:rPr lang="en-GB" altLang="en-US" sz="1600" b="1" dirty="0">
                <a:solidFill>
                  <a:srgbClr val="FF0000"/>
                </a:solidFill>
                <a:highlight>
                  <a:srgbClr val="FFFF00"/>
                </a:highlight>
              </a:rPr>
              <a:t>by the author to the Inbox folder</a:t>
            </a:r>
            <a:r>
              <a:rPr lang="en-GB" altLang="en-US" sz="1600" b="1" dirty="0">
                <a:solidFill>
                  <a:srgbClr val="FF0000"/>
                </a:solidFill>
              </a:rPr>
              <a:t> (not the Drafts folder) </a:t>
            </a:r>
            <a:r>
              <a:rPr lang="en-GB" altLang="en-US" sz="1600" b="1" dirty="0">
                <a:solidFill>
                  <a:srgbClr val="FF0000"/>
                </a:solidFill>
                <a:highlight>
                  <a:srgbClr val="00FFFF"/>
                </a:highlight>
              </a:rPr>
              <a:t>latest </a:t>
            </a:r>
            <a:r>
              <a:rPr lang="en-GB" sz="1600" b="1" dirty="0">
                <a:solidFill>
                  <a:srgbClr val="FF0000"/>
                </a:solidFill>
                <a:highlight>
                  <a:srgbClr val="00FFFF"/>
                </a:highlight>
              </a:rPr>
              <a:t>by </a:t>
            </a:r>
            <a:r>
              <a:rPr lang="sv-SE" sz="1600" b="1" dirty="0" err="1">
                <a:solidFill>
                  <a:srgbClr val="FF0000"/>
                </a:solidFill>
                <a:highlight>
                  <a:srgbClr val="00FFFF"/>
                </a:highlight>
              </a:rPr>
              <a:t>two</a:t>
            </a:r>
            <a:r>
              <a:rPr lang="sv-SE" sz="1600" b="1" dirty="0">
                <a:solidFill>
                  <a:srgbClr val="FF0000"/>
                </a:solidFill>
                <a:highlight>
                  <a:srgbClr val="00FFFF"/>
                </a:highlight>
              </a:rPr>
              <a:t> </a:t>
            </a:r>
            <a:r>
              <a:rPr lang="sv-SE" sz="1600" b="1" dirty="0" err="1">
                <a:solidFill>
                  <a:srgbClr val="FF0000"/>
                </a:solidFill>
                <a:highlight>
                  <a:srgbClr val="00FFFF"/>
                </a:highlight>
              </a:rPr>
              <a:t>working</a:t>
            </a:r>
            <a:r>
              <a:rPr lang="sv-SE" sz="1600" b="1" dirty="0">
                <a:solidFill>
                  <a:srgbClr val="FF0000"/>
                </a:solidFill>
                <a:highlight>
                  <a:srgbClr val="00FFFF"/>
                </a:highlight>
              </a:rPr>
              <a:t> </a:t>
            </a:r>
            <a:r>
              <a:rPr lang="sv-SE" sz="1600" b="1" dirty="0" err="1">
                <a:solidFill>
                  <a:srgbClr val="FF0000"/>
                </a:solidFill>
                <a:highlight>
                  <a:srgbClr val="00FFFF"/>
                </a:highlight>
              </a:rPr>
              <a:t>days</a:t>
            </a:r>
            <a:r>
              <a:rPr lang="sv-SE" sz="1600" b="1" dirty="0">
                <a:solidFill>
                  <a:srgbClr val="FF0000"/>
                </a:solidFill>
                <a:highlight>
                  <a:srgbClr val="00FFFF"/>
                </a:highlight>
              </a:rPr>
              <a:t> </a:t>
            </a:r>
            <a:r>
              <a:rPr lang="sv-SE" sz="1600" b="1" dirty="0" err="1">
                <a:solidFill>
                  <a:srgbClr val="FF0000"/>
                </a:solidFill>
                <a:highlight>
                  <a:srgbClr val="00FFFF"/>
                </a:highlight>
              </a:rPr>
              <a:t>after</a:t>
            </a:r>
            <a:r>
              <a:rPr lang="sv-SE" sz="1600" b="1" dirty="0">
                <a:solidFill>
                  <a:srgbClr val="FF0000"/>
                </a:solidFill>
                <a:highlight>
                  <a:srgbClr val="00FFFF"/>
                </a:highlight>
              </a:rPr>
              <a:t> the meeting </a:t>
            </a:r>
            <a:r>
              <a:rPr lang="en-US" sz="1600" b="1" dirty="0">
                <a:solidFill>
                  <a:srgbClr val="FF0000"/>
                </a:solidFill>
                <a:highlight>
                  <a:srgbClr val="00FFFF"/>
                </a:highlight>
              </a:rPr>
              <a:t>(or email approval).</a:t>
            </a:r>
            <a:r>
              <a:rPr lang="en-US" sz="1600" b="1" dirty="0">
                <a:solidFill>
                  <a:srgbClr val="FF0000"/>
                </a:solidFill>
                <a:highlight>
                  <a:srgbClr val="FFFF00"/>
                </a:highlight>
              </a:rPr>
              <a:t> </a:t>
            </a:r>
            <a:r>
              <a:rPr lang="en-GB" sz="1600" b="1" dirty="0">
                <a:solidFill>
                  <a:srgbClr val="FF0000"/>
                </a:solidFill>
                <a:effectLst/>
                <a:latin typeface="Calibri" panose="020F0502020204030204" pitchFamily="34" charset="0"/>
                <a:ea typeface="Calibri" panose="020F0502020204030204" pitchFamily="34" charset="0"/>
              </a:rPr>
              <a:t>Not doing so may cause the document to be ‘noted’</a:t>
            </a:r>
            <a:r>
              <a:rPr lang="en-GB" sz="1600" dirty="0">
                <a:effectLst/>
                <a:latin typeface="Calibri" panose="020F0502020204030204" pitchFamily="34" charset="0"/>
                <a:ea typeface="Calibri" panose="020F0502020204030204" pitchFamily="34" charset="0"/>
              </a:rPr>
              <a:t>. </a:t>
            </a:r>
            <a:r>
              <a:rPr lang="en-US" sz="1600" dirty="0">
                <a:effectLst/>
                <a:highlight>
                  <a:srgbClr val="00FFFF"/>
                </a:highlight>
                <a:latin typeface="Calibri" panose="020F0502020204030204" pitchFamily="34" charset="0"/>
                <a:ea typeface="Calibri" panose="020F0502020204030204" pitchFamily="34" charset="0"/>
                <a:cs typeface="Arial" panose="020B0604020202020204" pitchFamily="34" charset="0"/>
              </a:rPr>
              <a:t>Note: For any pCR under email approval, it needs to be uploaded immediately after approval, to be used in the latest draft TS/TR email </a:t>
            </a:r>
            <a:r>
              <a:rPr lang="en-US" sz="1600" dirty="0">
                <a:highlight>
                  <a:srgbClr val="00FFFF"/>
                </a:highlight>
                <a:latin typeface="Calibri" panose="020F0502020204030204" pitchFamily="34" charset="0"/>
                <a:cs typeface="Arial" panose="020B0604020202020204" pitchFamily="34" charset="0"/>
              </a:rPr>
              <a:t>approval</a:t>
            </a:r>
            <a:r>
              <a:rPr lang="sv-SE" sz="1600" dirty="0">
                <a:highlight>
                  <a:srgbClr val="00FFFF"/>
                </a:highlight>
                <a:latin typeface="Calibri" panose="020F0502020204030204" pitchFamily="34" charset="0"/>
                <a:cs typeface="Arial" panose="020B0604020202020204" pitchFamily="34" charset="0"/>
              </a:rPr>
              <a:t>. </a:t>
            </a:r>
            <a:r>
              <a:rPr lang="en-GB" sz="1600" dirty="0">
                <a:effectLst/>
                <a:latin typeface="Calibri" panose="020F0502020204030204" pitchFamily="34" charset="0"/>
                <a:ea typeface="Calibri" panose="020F0502020204030204" pitchFamily="34" charset="0"/>
              </a:rPr>
              <a:t>pCRs not uploaded in Inbox should not be implemented in the latest draft TS/TR.</a:t>
            </a:r>
            <a:r>
              <a:rPr lang="sv-SE" altLang="en-US" sz="1600" dirty="0">
                <a:solidFill>
                  <a:srgbClr val="00B0F0"/>
                </a:solidFill>
              </a:rPr>
              <a:t> </a:t>
            </a:r>
            <a:r>
              <a:rPr lang="sv-SE" altLang="en-US" sz="1600" dirty="0">
                <a:highlight>
                  <a:srgbClr val="FFFF00"/>
                </a:highlight>
              </a:rPr>
              <a:t>Also remember to remove any ’dx’ in the Word file name.</a:t>
            </a:r>
            <a:endParaRPr lang="en-US" altLang="en-US" sz="1600" dirty="0">
              <a:highlight>
                <a:srgbClr val="FFFF00"/>
              </a:highlight>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617662"/>
            <a:ext cx="8388350" cy="5240338"/>
          </a:xfrm>
        </p:spPr>
        <p:txBody>
          <a:bodyPr/>
          <a:lstStyle/>
          <a:p>
            <a:pPr lvl="1"/>
            <a:r>
              <a:rPr lang="en-US" altLang="en-US" sz="1600" dirty="0"/>
              <a:t>Start of OAM E-meeting</a:t>
            </a:r>
            <a:r>
              <a:rPr lang="en-US" altLang="en-US" sz="1600" dirty="0">
                <a:solidFill>
                  <a:srgbClr val="00B0F0"/>
                </a:solidFill>
              </a:rPr>
              <a:t>: Monday </a:t>
            </a:r>
            <a:r>
              <a:rPr lang="en-GB" sz="1600" dirty="0">
                <a:solidFill>
                  <a:srgbClr val="00B0F0"/>
                </a:solidFill>
              </a:rPr>
              <a:t>16 Jan</a:t>
            </a:r>
            <a:r>
              <a:rPr lang="en-US" altLang="en-US" sz="1600" dirty="0">
                <a:solidFill>
                  <a:srgbClr val="00B0F0"/>
                </a:solidFill>
              </a:rPr>
              <a:t> 08:00 UTC</a:t>
            </a:r>
          </a:p>
          <a:p>
            <a:pPr lvl="1"/>
            <a:r>
              <a:rPr lang="en-US" altLang="en-US" sz="1600" dirty="0"/>
              <a:t>Start of CH E-meeting:     </a:t>
            </a:r>
            <a:r>
              <a:rPr lang="en-US" altLang="en-US" sz="1600" dirty="0">
                <a:solidFill>
                  <a:srgbClr val="00B0F0"/>
                </a:solidFill>
              </a:rPr>
              <a:t>Monday</a:t>
            </a:r>
            <a:r>
              <a:rPr lang="en-GB" sz="1600" dirty="0">
                <a:solidFill>
                  <a:srgbClr val="00B0F0"/>
                </a:solidFill>
              </a:rPr>
              <a:t> 16 Jan</a:t>
            </a:r>
            <a:r>
              <a:rPr lang="en-US" altLang="en-US" sz="1600" dirty="0">
                <a:solidFill>
                  <a:srgbClr val="00B0F0"/>
                </a:solidFill>
              </a:rPr>
              <a:t> 08:00 UTC</a:t>
            </a:r>
          </a:p>
          <a:p>
            <a:pPr lvl="1"/>
            <a:r>
              <a:rPr lang="en-US" altLang="en-US" sz="1600" b="1" dirty="0">
                <a:highlight>
                  <a:srgbClr val="FFFF00"/>
                </a:highlight>
              </a:rPr>
              <a:t>Last revision upload: </a:t>
            </a:r>
          </a:p>
          <a:p>
            <a:pPr lvl="2"/>
            <a:r>
              <a:rPr lang="en-US" altLang="en-US" sz="1600" dirty="0">
                <a:solidFill>
                  <a:srgbClr val="00B0F0"/>
                </a:solidFill>
              </a:rPr>
              <a:t>SA5-level and OAM tdocs: Wednesday </a:t>
            </a:r>
            <a:r>
              <a:rPr lang="sv-SE" altLang="en-US" sz="1600" dirty="0">
                <a:solidFill>
                  <a:srgbClr val="00B0F0"/>
                </a:solidFill>
              </a:rPr>
              <a:t>18 Jan</a:t>
            </a:r>
            <a:r>
              <a:rPr lang="en-US" altLang="en-US" sz="1600" dirty="0">
                <a:solidFill>
                  <a:srgbClr val="00B0F0"/>
                </a:solidFill>
              </a:rPr>
              <a:t> 11:00 UTC</a:t>
            </a:r>
          </a:p>
          <a:p>
            <a:pPr lvl="2"/>
            <a:r>
              <a:rPr lang="en-US" sz="1600" dirty="0">
                <a:solidFill>
                  <a:srgbClr val="00B0F0"/>
                </a:solidFill>
              </a:rPr>
              <a:t>CH tdocs: Tuesday 17 Jan </a:t>
            </a:r>
            <a:r>
              <a:rPr lang="en-US" altLang="en-US" sz="1600" dirty="0">
                <a:solidFill>
                  <a:srgbClr val="00B0F0"/>
                </a:solidFill>
              </a:rPr>
              <a:t>23</a:t>
            </a:r>
            <a:r>
              <a:rPr lang="en-US" sz="1600" dirty="0">
                <a:solidFill>
                  <a:srgbClr val="00B0F0"/>
                </a:solidFill>
              </a:rPr>
              <a:t>:00 UTC </a:t>
            </a:r>
            <a:endParaRPr lang="en-US" altLang="en-US" sz="1600" dirty="0">
              <a:solidFill>
                <a:srgbClr val="00B0F0"/>
              </a:solidFill>
            </a:endParaRPr>
          </a:p>
          <a:p>
            <a:pPr lvl="1"/>
            <a:r>
              <a:rPr lang="en-US" altLang="en-US" sz="1600" b="1" dirty="0">
                <a:highlight>
                  <a:srgbClr val="FFFF00"/>
                </a:highlight>
              </a:rPr>
              <a:t>Last comments: </a:t>
            </a:r>
          </a:p>
          <a:p>
            <a:pPr lvl="2"/>
            <a:r>
              <a:rPr lang="en-US" altLang="en-US" sz="1600" dirty="0">
                <a:solidFill>
                  <a:srgbClr val="00B0F0"/>
                </a:solidFill>
              </a:rPr>
              <a:t>SA5-level and OAM tdocs: Wednesday </a:t>
            </a:r>
            <a:r>
              <a:rPr lang="sv-SE" altLang="en-US" sz="1600" dirty="0">
                <a:solidFill>
                  <a:srgbClr val="00B0F0"/>
                </a:solidFill>
              </a:rPr>
              <a:t>18 Jan</a:t>
            </a:r>
            <a:r>
              <a:rPr lang="en-US" altLang="en-US" sz="1600" dirty="0">
                <a:solidFill>
                  <a:srgbClr val="00B0F0"/>
                </a:solidFill>
              </a:rPr>
              <a:t> 23:00 UTC</a:t>
            </a:r>
          </a:p>
          <a:p>
            <a:pPr lvl="2"/>
            <a:r>
              <a:rPr lang="en-US" sz="1600" dirty="0">
                <a:solidFill>
                  <a:srgbClr val="00B0F0"/>
                </a:solidFill>
              </a:rPr>
              <a:t>CH</a:t>
            </a:r>
            <a:r>
              <a:rPr lang="en-US" altLang="en-US" sz="1600" dirty="0">
                <a:solidFill>
                  <a:srgbClr val="00B0F0"/>
                </a:solidFill>
              </a:rPr>
              <a:t> tdocs</a:t>
            </a:r>
            <a:r>
              <a:rPr lang="en-US" sz="1600" dirty="0">
                <a:solidFill>
                  <a:srgbClr val="00B0F0"/>
                </a:solidFill>
              </a:rPr>
              <a:t>: </a:t>
            </a:r>
            <a:r>
              <a:rPr lang="en-US" altLang="en-US" sz="1600" dirty="0">
                <a:solidFill>
                  <a:srgbClr val="00B0F0"/>
                </a:solidFill>
              </a:rPr>
              <a:t>Wednesday </a:t>
            </a:r>
            <a:r>
              <a:rPr lang="sv-SE" altLang="en-US" sz="1600" dirty="0">
                <a:solidFill>
                  <a:srgbClr val="00B0F0"/>
                </a:solidFill>
              </a:rPr>
              <a:t>18 Jan</a:t>
            </a:r>
            <a:r>
              <a:rPr lang="en-US" altLang="en-US" sz="1600" dirty="0">
                <a:solidFill>
                  <a:srgbClr val="00B0F0"/>
                </a:solidFill>
              </a:rPr>
              <a:t> 08:00 UTC</a:t>
            </a:r>
            <a:endParaRPr lang="en-US" altLang="en-US" sz="1600" dirty="0">
              <a:solidFill>
                <a:srgbClr val="00B0F0"/>
              </a:solidFill>
              <a:highlight>
                <a:srgbClr val="FF00FF"/>
              </a:highlight>
            </a:endParaRPr>
          </a:p>
          <a:p>
            <a:pPr lvl="1"/>
            <a:r>
              <a:rPr lang="en-US" altLang="en-US" sz="1600" dirty="0"/>
              <a:t>End of OAM E-meeting: One hour before the closing SA5 plenary</a:t>
            </a:r>
          </a:p>
          <a:p>
            <a:pPr lvl="1"/>
            <a:r>
              <a:rPr lang="en-US" altLang="en-US" sz="1600" dirty="0"/>
              <a:t>Closing CH Plenary conf call: </a:t>
            </a:r>
            <a:r>
              <a:rPr lang="en-US" altLang="en-US" sz="1600" dirty="0">
                <a:solidFill>
                  <a:srgbClr val="00B0F0"/>
                </a:solidFill>
              </a:rPr>
              <a:t>Wednesday </a:t>
            </a:r>
            <a:r>
              <a:rPr lang="sv-SE" altLang="en-US" sz="1600" dirty="0">
                <a:solidFill>
                  <a:srgbClr val="00B0F0"/>
                </a:solidFill>
              </a:rPr>
              <a:t>18 Jan</a:t>
            </a:r>
            <a:r>
              <a:rPr lang="en-US" altLang="en-US" sz="1600" dirty="0">
                <a:solidFill>
                  <a:srgbClr val="00B0F0"/>
                </a:solidFill>
              </a:rPr>
              <a:t> </a:t>
            </a:r>
            <a:r>
              <a:rPr lang="en-US" sz="1600" dirty="0">
                <a:solidFill>
                  <a:srgbClr val="00B0F0"/>
                </a:solidFill>
              </a:rPr>
              <a:t>13:00-15:00 UTC</a:t>
            </a:r>
            <a:endParaRPr lang="en-US" altLang="en-US" sz="1600" dirty="0">
              <a:solidFill>
                <a:srgbClr val="00B0F0"/>
              </a:solidFill>
            </a:endParaRPr>
          </a:p>
          <a:p>
            <a:pPr lvl="1"/>
            <a:r>
              <a:rPr lang="en-US" altLang="en-US" sz="1600" dirty="0"/>
              <a:t>End of CH E-meeting:</a:t>
            </a:r>
            <a:r>
              <a:rPr lang="en-US" altLang="en-US" sz="1600" dirty="0">
                <a:solidFill>
                  <a:srgbClr val="00B0F0"/>
                </a:solidFill>
              </a:rPr>
              <a:t> Wednesday </a:t>
            </a:r>
            <a:r>
              <a:rPr lang="sv-SE" altLang="en-US" sz="1600" dirty="0">
                <a:solidFill>
                  <a:srgbClr val="00B0F0"/>
                </a:solidFill>
              </a:rPr>
              <a:t>18 Jan</a:t>
            </a:r>
            <a:r>
              <a:rPr lang="en-US" sz="1600" dirty="0">
                <a:solidFill>
                  <a:srgbClr val="00B0F0"/>
                </a:solidFill>
              </a:rPr>
              <a:t> 15:00 UTC</a:t>
            </a:r>
            <a:endParaRPr lang="en-US" altLang="en-US" sz="1600" dirty="0">
              <a:solidFill>
                <a:srgbClr val="00B0F0"/>
              </a:solidFill>
            </a:endParaRPr>
          </a:p>
        </p:txBody>
      </p:sp>
    </p:spTree>
    <p:extLst>
      <p:ext uri="{BB962C8B-B14F-4D97-AF65-F5344CB8AC3E}">
        <p14:creationId xmlns:p14="http://schemas.microsoft.com/office/powerpoint/2010/main" val="214943636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220723" y="498475"/>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sz="1600" dirty="0"/>
              <a:t>Email </a:t>
            </a:r>
            <a:r>
              <a:rPr lang="en-GB" altLang="en-US" sz="1600" dirty="0"/>
              <a:t>threads handling</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p>
          <a:p>
            <a:pPr lvl="2"/>
            <a:r>
              <a:rPr lang="en-GB" sz="1600" b="1" dirty="0"/>
              <a:t>Note: Please reply to the latest email in each thread</a:t>
            </a:r>
            <a:r>
              <a:rPr lang="en-GB" sz="1600" dirty="0"/>
              <a:t> (to avoid parallel forks) AND </a:t>
            </a:r>
            <a:r>
              <a:rPr lang="en-GB" sz="1600" b="1" dirty="0"/>
              <a:t>use ONE comment table only for the same tdoc – don’t create a new table for same tdoc.</a:t>
            </a:r>
          </a:p>
          <a:p>
            <a:pPr lvl="2"/>
            <a:r>
              <a:rPr lang="en-GB" sz="1600" b="1" dirty="0"/>
              <a:t>Note: The tdoc author should check for, and merge, parallel forks if they occurred. This is very important to avoid the author missing important comments.</a:t>
            </a:r>
          </a:p>
          <a:p>
            <a:pPr lvl="2"/>
            <a:r>
              <a:rPr lang="en-GB" sz="1600" dirty="0"/>
              <a:t>A tdoc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tdoc is already included in a tdoc group. </a:t>
            </a:r>
            <a:endParaRPr lang="en-GB" altLang="en-US" sz="1600" dirty="0"/>
          </a:p>
          <a:p>
            <a:pPr lvl="2"/>
            <a:endParaRPr lang="en-GB" altLang="en-US" sz="16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2.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125321</TotalTime>
  <Words>3820</Words>
  <Application>Microsoft Office PowerPoint</Application>
  <PresentationFormat>On-screen Show (4:3)</PresentationFormat>
  <Paragraphs>297</Paragraphs>
  <Slides>21</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21</vt:i4>
      </vt:variant>
    </vt:vector>
  </HeadingPairs>
  <TitlesOfParts>
    <vt:vector size="26" baseType="lpstr">
      <vt:lpstr>Arial</vt:lpstr>
      <vt:lpstr>Calibri</vt:lpstr>
      <vt:lpstr>Symbol</vt:lpstr>
      <vt:lpstr>Times New Roman</vt:lpstr>
      <vt:lpstr>Office Theme</vt:lpstr>
      <vt:lpstr>     SA5#146Bis-e  E-Meeting Process        </vt:lpstr>
      <vt:lpstr>Reading guidelines (1)</vt:lpstr>
      <vt:lpstr>Reading guidelines (2)</vt:lpstr>
      <vt:lpstr>General meeting info (1)</vt:lpstr>
      <vt:lpstr>General meeting info (2)</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Process (10)</vt:lpstr>
      <vt:lpstr>CH Process</vt:lpstr>
      <vt:lpstr>OAM Process (1)</vt:lpstr>
      <vt:lpstr>OAM Process (2)</vt:lpstr>
      <vt:lpstr>OAM Process (3)</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1241</cp:revision>
  <dcterms:created xsi:type="dcterms:W3CDTF">2008-08-30T09:32:10Z</dcterms:created>
  <dcterms:modified xsi:type="dcterms:W3CDTF">2023-01-24T16:08:20Z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